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Roboto"/>
      <p:regular r:id="rId81"/>
      <p:bold r:id="rId82"/>
      <p:italic r:id="rId83"/>
      <p:boldItalic r:id="rId84"/>
    </p:embeddedFont>
    <p:embeddedFont>
      <p:font typeface="Share Tech Mono"/>
      <p:regular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EE22AF-706E-4F93-8662-61739CB7FA52}">
  <a:tblStyle styleId="{72EE22AF-706E-4F93-8662-61739CB7FA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516E84-43BB-4665-B4BD-80072233441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OpenSans-regular.fntdata"/><Relationship Id="rId41" Type="http://schemas.openxmlformats.org/officeDocument/2006/relationships/slide" Target="slides/slide36.xml"/><Relationship Id="rId85" Type="http://schemas.openxmlformats.org/officeDocument/2006/relationships/font" Target="fonts/ShareTechMono-regular.fntdata"/><Relationship Id="rId44" Type="http://schemas.openxmlformats.org/officeDocument/2006/relationships/slide" Target="slides/slide39.xml"/><Relationship Id="rId88" Type="http://schemas.openxmlformats.org/officeDocument/2006/relationships/font" Target="fonts/OpenSans-italic.fntdata"/><Relationship Id="rId43" Type="http://schemas.openxmlformats.org/officeDocument/2006/relationships/slide" Target="slides/slide38.xml"/><Relationship Id="rId87" Type="http://schemas.openxmlformats.org/officeDocument/2006/relationships/font" Target="fonts/Open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boldItalic.fntdata"/><Relationship Id="rId80" Type="http://schemas.openxmlformats.org/officeDocument/2006/relationships/slide" Target="slides/slide75.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ba7b970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ba7b97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1747709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1747709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1905fcb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1905fcb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010c7e4e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010c7e4e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e010c7e4e9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e010c7e4e9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010c7e4e9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010c7e4e9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010c7e4e9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010c7e4e9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010c7e4e9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010c7e4e9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71905fcba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71905fcba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1747709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1747709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22db3893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22db3893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71daadf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71daadf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224fed3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224fed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7224fed3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7224fed3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fea0aff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fea0aff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dfea0aff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dfea0aff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235e388fc_3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7235e388fc_3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235e388fc_3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235e388fc_3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235e388fc_3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235e388fc_3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7235e388fc_3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7235e388fc_3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235e388fc_3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235e388fc_3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1905fcb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1905fcb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7235e388fc_3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7235e388fc_3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de9f2ca1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de9f2ca1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1d0e7ac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1d0e7ac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71d0e7ac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71d0e7ac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71d0e7ac7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71d0e7ac7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71d0e7ac7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71d0e7ac7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71d0e7ac7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71d0e7ac7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dfc019b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dfc019b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dfc019ba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dfc019ba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0daf25fa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0daf25fa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22db38938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22db38938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daf25fa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0daf25fa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0daf25fa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0daf25fa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0daf25fa9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0daf25fa9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71905fcba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71905fcba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dd6bf04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dd6bf04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dfea0aff1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dfea0aff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dfea0aff1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dfea0aff1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dfea0aff1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dfea0aff1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7235e388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7235e388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dfea0aff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dfea0aff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f6f809d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df6f809d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dfea0aff1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dfea0aff1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7235e388fc_3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7235e388fc_3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7235e388fc_3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7235e388fc_3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7235e388fc_3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7235e388fc_3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7235e388fc_3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7235e388fc_3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7235e388fc_3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7235e388fc_3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7235e388fc_3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7235e388fc_3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7235e388fc_3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7235e388fc_3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71d0e7ac7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71d0e7ac7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71d0e7ac7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71d0e7ac7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dee7cde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dee7cde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71d0e7ac7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71d0e7ac7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71d0e7ac7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71d0e7ac7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71d0e7ac7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71d0e7ac7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71d0e7ac7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71d0e7ac7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0daf25fa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0daf25fa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0daf25fa9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0daf25fa9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0daf25fa9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0daf25fa9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0daf25fa9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0daf25fa9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0daf25fa9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0daf25fa9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0daf25fa9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0daf25fa9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dee7cde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ddee7cde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e010c7e4e9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e010c7e4e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c2837278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c2837278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e010c7e4e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e010c7e4e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c28372780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c28372780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dff583777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dff583777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c22db38938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c22db38938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2837278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2837278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1905fcb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1905fcb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716075" y="537450"/>
            <a:ext cx="7711918" cy="4068646"/>
            <a:chOff x="-2105881" y="537468"/>
            <a:chExt cx="10533968" cy="5557500"/>
          </a:xfrm>
        </p:grpSpPr>
        <p:sp>
          <p:nvSpPr>
            <p:cNvPr id="12" name="Google Shape;12;p2"/>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 name="Google Shape;13;p2"/>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 name="Google Shape;14;p2"/>
            <p:cNvGrpSpPr/>
            <p:nvPr/>
          </p:nvGrpSpPr>
          <p:grpSpPr>
            <a:xfrm>
              <a:off x="7338381" y="690654"/>
              <a:ext cx="884791" cy="153801"/>
              <a:chOff x="7087900" y="662250"/>
              <a:chExt cx="1211711" cy="210600"/>
            </a:xfrm>
          </p:grpSpPr>
          <p:grpSp>
            <p:nvGrpSpPr>
              <p:cNvPr id="15" name="Google Shape;15;p2"/>
              <p:cNvGrpSpPr/>
              <p:nvPr/>
            </p:nvGrpSpPr>
            <p:grpSpPr>
              <a:xfrm>
                <a:off x="8089070" y="662280"/>
                <a:ext cx="210541" cy="210541"/>
                <a:chOff x="8737850" y="715475"/>
                <a:chExt cx="457200" cy="457200"/>
              </a:xfrm>
            </p:grpSpPr>
            <p:cxnSp>
              <p:nvCxnSpPr>
                <p:cNvPr id="16" name="Google Shape;16;p2"/>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 name="Google Shape;18;p2"/>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9" name="Google Shape;19;p2"/>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 name="Google Shape;20;p2"/>
          <p:cNvSpPr txBox="1"/>
          <p:nvPr>
            <p:ph type="ctrTitle"/>
          </p:nvPr>
        </p:nvSpPr>
        <p:spPr>
          <a:xfrm>
            <a:off x="3592300" y="1224088"/>
            <a:ext cx="3894600" cy="21312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b="0" sz="4500">
                <a:latin typeface="Share Tech Mono"/>
                <a:ea typeface="Share Tech Mono"/>
                <a:cs typeface="Share Tech Mono"/>
                <a:sym typeface="Share Tech Mono"/>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1" name="Google Shape;21;p2"/>
          <p:cNvSpPr txBox="1"/>
          <p:nvPr>
            <p:ph idx="1" type="subTitle"/>
          </p:nvPr>
        </p:nvSpPr>
        <p:spPr>
          <a:xfrm>
            <a:off x="3592300" y="3606013"/>
            <a:ext cx="3894600" cy="46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Share Tech Mono"/>
                <a:ea typeface="Share Tech Mono"/>
                <a:cs typeface="Share Tech Mono"/>
                <a:sym typeface="Share Tech Mon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5" name="Shape 125"/>
        <p:cNvGrpSpPr/>
        <p:nvPr/>
      </p:nvGrpSpPr>
      <p:grpSpPr>
        <a:xfrm>
          <a:off x="0" y="0"/>
          <a:ext cx="0" cy="0"/>
          <a:chOff x="0" y="0"/>
          <a:chExt cx="0" cy="0"/>
        </a:xfrm>
      </p:grpSpPr>
      <p:grpSp>
        <p:nvGrpSpPr>
          <p:cNvPr id="126" name="Google Shape;126;p11"/>
          <p:cNvGrpSpPr/>
          <p:nvPr/>
        </p:nvGrpSpPr>
        <p:grpSpPr>
          <a:xfrm>
            <a:off x="716075" y="537450"/>
            <a:ext cx="7711918" cy="4068646"/>
            <a:chOff x="-2105881" y="537468"/>
            <a:chExt cx="10533968" cy="5557500"/>
          </a:xfrm>
        </p:grpSpPr>
        <p:sp>
          <p:nvSpPr>
            <p:cNvPr id="127" name="Google Shape;127;p11"/>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11"/>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29" name="Google Shape;129;p11"/>
            <p:cNvGrpSpPr/>
            <p:nvPr/>
          </p:nvGrpSpPr>
          <p:grpSpPr>
            <a:xfrm>
              <a:off x="7338381" y="690654"/>
              <a:ext cx="884791" cy="153801"/>
              <a:chOff x="7087900" y="662250"/>
              <a:chExt cx="1211711" cy="210600"/>
            </a:xfrm>
          </p:grpSpPr>
          <p:grpSp>
            <p:nvGrpSpPr>
              <p:cNvPr id="130" name="Google Shape;130;p11"/>
              <p:cNvGrpSpPr/>
              <p:nvPr/>
            </p:nvGrpSpPr>
            <p:grpSpPr>
              <a:xfrm>
                <a:off x="8089070" y="662280"/>
                <a:ext cx="210541" cy="210541"/>
                <a:chOff x="8737850" y="715475"/>
                <a:chExt cx="457200" cy="457200"/>
              </a:xfrm>
            </p:grpSpPr>
            <p:cxnSp>
              <p:nvCxnSpPr>
                <p:cNvPr id="131" name="Google Shape;131;p11"/>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1"/>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33" name="Google Shape;133;p11"/>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34" name="Google Shape;134;p11"/>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35" name="Google Shape;135;p11"/>
          <p:cNvSpPr txBox="1"/>
          <p:nvPr>
            <p:ph hasCustomPrompt="1" type="title"/>
          </p:nvPr>
        </p:nvSpPr>
        <p:spPr>
          <a:xfrm>
            <a:off x="2022300" y="1662625"/>
            <a:ext cx="5099400" cy="9870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Clr>
                <a:schemeClr val="accent1"/>
              </a:buClr>
              <a:buSzPts val="10000"/>
              <a:buNone/>
              <a:defRPr sz="6000">
                <a:solidFill>
                  <a:schemeClr val="accent1"/>
                </a:solidFill>
              </a:defRPr>
            </a:lvl1pPr>
            <a:lvl2pPr lvl="1" algn="ctr">
              <a:spcBef>
                <a:spcPts val="0"/>
              </a:spcBef>
              <a:spcAft>
                <a:spcPts val="0"/>
              </a:spcAft>
              <a:buClr>
                <a:schemeClr val="accent1"/>
              </a:buClr>
              <a:buSzPts val="10000"/>
              <a:buNone/>
              <a:defRPr sz="10000">
                <a:solidFill>
                  <a:schemeClr val="accent1"/>
                </a:solidFill>
              </a:defRPr>
            </a:lvl2pPr>
            <a:lvl3pPr lvl="2" algn="ctr">
              <a:spcBef>
                <a:spcPts val="0"/>
              </a:spcBef>
              <a:spcAft>
                <a:spcPts val="0"/>
              </a:spcAft>
              <a:buClr>
                <a:schemeClr val="accent1"/>
              </a:buClr>
              <a:buSzPts val="10000"/>
              <a:buNone/>
              <a:defRPr sz="10000">
                <a:solidFill>
                  <a:schemeClr val="accent1"/>
                </a:solidFill>
              </a:defRPr>
            </a:lvl3pPr>
            <a:lvl4pPr lvl="3" algn="ctr">
              <a:spcBef>
                <a:spcPts val="0"/>
              </a:spcBef>
              <a:spcAft>
                <a:spcPts val="0"/>
              </a:spcAft>
              <a:buClr>
                <a:schemeClr val="accent1"/>
              </a:buClr>
              <a:buSzPts val="10000"/>
              <a:buNone/>
              <a:defRPr sz="10000">
                <a:solidFill>
                  <a:schemeClr val="accent1"/>
                </a:solidFill>
              </a:defRPr>
            </a:lvl4pPr>
            <a:lvl5pPr lvl="4" algn="ctr">
              <a:spcBef>
                <a:spcPts val="0"/>
              </a:spcBef>
              <a:spcAft>
                <a:spcPts val="0"/>
              </a:spcAft>
              <a:buClr>
                <a:schemeClr val="accent1"/>
              </a:buClr>
              <a:buSzPts val="10000"/>
              <a:buNone/>
              <a:defRPr sz="10000">
                <a:solidFill>
                  <a:schemeClr val="accent1"/>
                </a:solidFill>
              </a:defRPr>
            </a:lvl5pPr>
            <a:lvl6pPr lvl="5" algn="ctr">
              <a:spcBef>
                <a:spcPts val="0"/>
              </a:spcBef>
              <a:spcAft>
                <a:spcPts val="0"/>
              </a:spcAft>
              <a:buClr>
                <a:schemeClr val="accent1"/>
              </a:buClr>
              <a:buSzPts val="10000"/>
              <a:buNone/>
              <a:defRPr sz="10000">
                <a:solidFill>
                  <a:schemeClr val="accent1"/>
                </a:solidFill>
              </a:defRPr>
            </a:lvl6pPr>
            <a:lvl7pPr lvl="6" algn="ctr">
              <a:spcBef>
                <a:spcPts val="0"/>
              </a:spcBef>
              <a:spcAft>
                <a:spcPts val="0"/>
              </a:spcAft>
              <a:buClr>
                <a:schemeClr val="accent1"/>
              </a:buClr>
              <a:buSzPts val="10000"/>
              <a:buNone/>
              <a:defRPr sz="10000">
                <a:solidFill>
                  <a:schemeClr val="accent1"/>
                </a:solidFill>
              </a:defRPr>
            </a:lvl7pPr>
            <a:lvl8pPr lvl="7" algn="ctr">
              <a:spcBef>
                <a:spcPts val="0"/>
              </a:spcBef>
              <a:spcAft>
                <a:spcPts val="0"/>
              </a:spcAft>
              <a:buClr>
                <a:schemeClr val="accent1"/>
              </a:buClr>
              <a:buSzPts val="10000"/>
              <a:buNone/>
              <a:defRPr sz="10000">
                <a:solidFill>
                  <a:schemeClr val="accent1"/>
                </a:solidFill>
              </a:defRPr>
            </a:lvl8pPr>
            <a:lvl9pPr lvl="8" algn="ctr">
              <a:spcBef>
                <a:spcPts val="0"/>
              </a:spcBef>
              <a:spcAft>
                <a:spcPts val="0"/>
              </a:spcAft>
              <a:buClr>
                <a:schemeClr val="accent1"/>
              </a:buClr>
              <a:buSzPts val="10000"/>
              <a:buNone/>
              <a:defRPr sz="10000">
                <a:solidFill>
                  <a:schemeClr val="accent1"/>
                </a:solidFill>
              </a:defRPr>
            </a:lvl9pPr>
          </a:lstStyle>
          <a:p>
            <a:r>
              <a:t>xx%</a:t>
            </a:r>
          </a:p>
        </p:txBody>
      </p:sp>
      <p:sp>
        <p:nvSpPr>
          <p:cNvPr id="136" name="Google Shape;136;p11"/>
          <p:cNvSpPr txBox="1"/>
          <p:nvPr>
            <p:ph idx="1" type="subTitle"/>
          </p:nvPr>
        </p:nvSpPr>
        <p:spPr>
          <a:xfrm>
            <a:off x="2022300" y="2649625"/>
            <a:ext cx="5099400" cy="464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37" name="Google Shape;137;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8" name="Shape 138"/>
        <p:cNvGrpSpPr/>
        <p:nvPr/>
      </p:nvGrpSpPr>
      <p:grpSpPr>
        <a:xfrm>
          <a:off x="0" y="0"/>
          <a:ext cx="0" cy="0"/>
          <a:chOff x="0" y="0"/>
          <a:chExt cx="0" cy="0"/>
        </a:xfrm>
      </p:grpSpPr>
      <p:sp>
        <p:nvSpPr>
          <p:cNvPr id="139" name="Google Shape;13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0" name="Shape 140"/>
        <p:cNvGrpSpPr/>
        <p:nvPr/>
      </p:nvGrpSpPr>
      <p:grpSpPr>
        <a:xfrm>
          <a:off x="0" y="0"/>
          <a:ext cx="0" cy="0"/>
          <a:chOff x="0" y="0"/>
          <a:chExt cx="0" cy="0"/>
        </a:xfrm>
      </p:grpSpPr>
      <p:grpSp>
        <p:nvGrpSpPr>
          <p:cNvPr id="141" name="Google Shape;141;p13"/>
          <p:cNvGrpSpPr/>
          <p:nvPr/>
        </p:nvGrpSpPr>
        <p:grpSpPr>
          <a:xfrm>
            <a:off x="381323" y="171414"/>
            <a:ext cx="8381354" cy="4800673"/>
            <a:chOff x="-3020376" y="537453"/>
            <a:chExt cx="11448373" cy="6557400"/>
          </a:xfrm>
        </p:grpSpPr>
        <p:sp>
          <p:nvSpPr>
            <p:cNvPr id="142" name="Google Shape;142;p13"/>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3" name="Google Shape;143;p13"/>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4" name="Google Shape;144;p13"/>
            <p:cNvGrpSpPr/>
            <p:nvPr/>
          </p:nvGrpSpPr>
          <p:grpSpPr>
            <a:xfrm>
              <a:off x="7338381" y="690654"/>
              <a:ext cx="884791" cy="153801"/>
              <a:chOff x="7087900" y="662250"/>
              <a:chExt cx="1211711" cy="210600"/>
            </a:xfrm>
          </p:grpSpPr>
          <p:grpSp>
            <p:nvGrpSpPr>
              <p:cNvPr id="145" name="Google Shape;145;p13"/>
              <p:cNvGrpSpPr/>
              <p:nvPr/>
            </p:nvGrpSpPr>
            <p:grpSpPr>
              <a:xfrm>
                <a:off x="8089070" y="662280"/>
                <a:ext cx="210541" cy="210541"/>
                <a:chOff x="8737850" y="715475"/>
                <a:chExt cx="457200" cy="457200"/>
              </a:xfrm>
            </p:grpSpPr>
            <p:cxnSp>
              <p:nvCxnSpPr>
                <p:cNvPr id="146" name="Google Shape;146;p1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1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48" name="Google Shape;148;p1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49" name="Google Shape;149;p1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50" name="Google Shape;150;p13"/>
          <p:cNvSpPr txBox="1"/>
          <p:nvPr>
            <p:ph type="title"/>
          </p:nvPr>
        </p:nvSpPr>
        <p:spPr>
          <a:xfrm>
            <a:off x="2012276"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1" name="Google Shape;151;p13"/>
          <p:cNvSpPr txBox="1"/>
          <p:nvPr>
            <p:ph idx="2" type="title"/>
          </p:nvPr>
        </p:nvSpPr>
        <p:spPr>
          <a:xfrm>
            <a:off x="5756001"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2" name="Google Shape;152;p13"/>
          <p:cNvSpPr txBox="1"/>
          <p:nvPr>
            <p:ph idx="1" type="subTitle"/>
          </p:nvPr>
        </p:nvSpPr>
        <p:spPr>
          <a:xfrm>
            <a:off x="2012277"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3" name="Google Shape;153;p13"/>
          <p:cNvSpPr txBox="1"/>
          <p:nvPr>
            <p:ph idx="3" type="subTitle"/>
          </p:nvPr>
        </p:nvSpPr>
        <p:spPr>
          <a:xfrm>
            <a:off x="5756003"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4" name="Google Shape;154;p13"/>
          <p:cNvSpPr txBox="1"/>
          <p:nvPr>
            <p:ph idx="4" type="title"/>
          </p:nvPr>
        </p:nvSpPr>
        <p:spPr>
          <a:xfrm>
            <a:off x="2012276"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5" name="Google Shape;155;p13"/>
          <p:cNvSpPr txBox="1"/>
          <p:nvPr>
            <p:ph idx="5" type="title"/>
          </p:nvPr>
        </p:nvSpPr>
        <p:spPr>
          <a:xfrm>
            <a:off x="5756001"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6" name="Google Shape;156;p13"/>
          <p:cNvSpPr txBox="1"/>
          <p:nvPr>
            <p:ph idx="6" type="subTitle"/>
          </p:nvPr>
        </p:nvSpPr>
        <p:spPr>
          <a:xfrm>
            <a:off x="2012303"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7" name="Google Shape;157;p13"/>
          <p:cNvSpPr txBox="1"/>
          <p:nvPr>
            <p:ph idx="7" type="subTitle"/>
          </p:nvPr>
        </p:nvSpPr>
        <p:spPr>
          <a:xfrm>
            <a:off x="5756007"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8" name="Google Shape;158;p13"/>
          <p:cNvSpPr txBox="1"/>
          <p:nvPr>
            <p:ph hasCustomPrompt="1" idx="8" type="title"/>
          </p:nvPr>
        </p:nvSpPr>
        <p:spPr>
          <a:xfrm>
            <a:off x="108398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9" name="Google Shape;159;p13"/>
          <p:cNvSpPr txBox="1"/>
          <p:nvPr>
            <p:ph hasCustomPrompt="1" idx="9" type="title"/>
          </p:nvPr>
        </p:nvSpPr>
        <p:spPr>
          <a:xfrm>
            <a:off x="108398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0" name="Google Shape;160;p13"/>
          <p:cNvSpPr txBox="1"/>
          <p:nvPr>
            <p:ph hasCustomPrompt="1" idx="13" type="title"/>
          </p:nvPr>
        </p:nvSpPr>
        <p:spPr>
          <a:xfrm>
            <a:off x="482783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1" name="Google Shape;161;p13"/>
          <p:cNvSpPr txBox="1"/>
          <p:nvPr>
            <p:ph hasCustomPrompt="1" idx="14" type="title"/>
          </p:nvPr>
        </p:nvSpPr>
        <p:spPr>
          <a:xfrm>
            <a:off x="482783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2" name="Google Shape;162;p13"/>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64" name="Shape 164"/>
        <p:cNvGrpSpPr/>
        <p:nvPr/>
      </p:nvGrpSpPr>
      <p:grpSpPr>
        <a:xfrm>
          <a:off x="0" y="0"/>
          <a:ext cx="0" cy="0"/>
          <a:chOff x="0" y="0"/>
          <a:chExt cx="0" cy="0"/>
        </a:xfrm>
      </p:grpSpPr>
      <p:grpSp>
        <p:nvGrpSpPr>
          <p:cNvPr id="165" name="Google Shape;165;p14"/>
          <p:cNvGrpSpPr/>
          <p:nvPr/>
        </p:nvGrpSpPr>
        <p:grpSpPr>
          <a:xfrm>
            <a:off x="381323" y="171414"/>
            <a:ext cx="8381354" cy="4800673"/>
            <a:chOff x="-3020376" y="537453"/>
            <a:chExt cx="11448373" cy="6557400"/>
          </a:xfrm>
        </p:grpSpPr>
        <p:sp>
          <p:nvSpPr>
            <p:cNvPr id="166" name="Google Shape;166;p1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7" name="Google Shape;167;p1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8" name="Google Shape;168;p14"/>
            <p:cNvGrpSpPr/>
            <p:nvPr/>
          </p:nvGrpSpPr>
          <p:grpSpPr>
            <a:xfrm>
              <a:off x="7338381" y="690654"/>
              <a:ext cx="884791" cy="153801"/>
              <a:chOff x="7087900" y="662250"/>
              <a:chExt cx="1211711" cy="210600"/>
            </a:xfrm>
          </p:grpSpPr>
          <p:grpSp>
            <p:nvGrpSpPr>
              <p:cNvPr id="169" name="Google Shape;169;p14"/>
              <p:cNvGrpSpPr/>
              <p:nvPr/>
            </p:nvGrpSpPr>
            <p:grpSpPr>
              <a:xfrm>
                <a:off x="8089070" y="662280"/>
                <a:ext cx="210541" cy="210541"/>
                <a:chOff x="8737850" y="715475"/>
                <a:chExt cx="457200" cy="457200"/>
              </a:xfrm>
            </p:grpSpPr>
            <p:cxnSp>
              <p:nvCxnSpPr>
                <p:cNvPr id="170" name="Google Shape;170;p1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72" name="Google Shape;172;p1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73" name="Google Shape;173;p1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74" name="Google Shape;174;p1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76" name="Shape 176"/>
        <p:cNvGrpSpPr/>
        <p:nvPr/>
      </p:nvGrpSpPr>
      <p:grpSpPr>
        <a:xfrm>
          <a:off x="0" y="0"/>
          <a:ext cx="0" cy="0"/>
          <a:chOff x="0" y="0"/>
          <a:chExt cx="0" cy="0"/>
        </a:xfrm>
      </p:grpSpPr>
      <p:grpSp>
        <p:nvGrpSpPr>
          <p:cNvPr id="177" name="Google Shape;177;p15"/>
          <p:cNvGrpSpPr/>
          <p:nvPr/>
        </p:nvGrpSpPr>
        <p:grpSpPr>
          <a:xfrm>
            <a:off x="381323" y="171414"/>
            <a:ext cx="8381354" cy="4800673"/>
            <a:chOff x="-3020376" y="537453"/>
            <a:chExt cx="11448373" cy="6557400"/>
          </a:xfrm>
        </p:grpSpPr>
        <p:sp>
          <p:nvSpPr>
            <p:cNvPr id="178" name="Google Shape;178;p1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9" name="Google Shape;179;p1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80" name="Google Shape;180;p15"/>
            <p:cNvGrpSpPr/>
            <p:nvPr/>
          </p:nvGrpSpPr>
          <p:grpSpPr>
            <a:xfrm>
              <a:off x="7338381" y="690654"/>
              <a:ext cx="884791" cy="153801"/>
              <a:chOff x="7087900" y="662250"/>
              <a:chExt cx="1211711" cy="210600"/>
            </a:xfrm>
          </p:grpSpPr>
          <p:grpSp>
            <p:nvGrpSpPr>
              <p:cNvPr id="181" name="Google Shape;181;p15"/>
              <p:cNvGrpSpPr/>
              <p:nvPr/>
            </p:nvGrpSpPr>
            <p:grpSpPr>
              <a:xfrm>
                <a:off x="8089070" y="662280"/>
                <a:ext cx="210541" cy="210541"/>
                <a:chOff x="8737850" y="715475"/>
                <a:chExt cx="457200" cy="457200"/>
              </a:xfrm>
            </p:grpSpPr>
            <p:cxnSp>
              <p:nvCxnSpPr>
                <p:cNvPr id="182" name="Google Shape;182;p1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1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4" name="Google Shape;184;p1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1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86" name="Google Shape;186;p15"/>
          <p:cNvSpPr txBox="1"/>
          <p:nvPr>
            <p:ph hasCustomPrompt="1" type="title"/>
          </p:nvPr>
        </p:nvSpPr>
        <p:spPr>
          <a:xfrm>
            <a:off x="103352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7" name="Google Shape;187;p15"/>
          <p:cNvSpPr txBox="1"/>
          <p:nvPr>
            <p:ph idx="1" type="subTitle"/>
          </p:nvPr>
        </p:nvSpPr>
        <p:spPr>
          <a:xfrm>
            <a:off x="103352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8" name="Google Shape;188;p15"/>
          <p:cNvSpPr txBox="1"/>
          <p:nvPr>
            <p:ph hasCustomPrompt="1" idx="2" type="title"/>
          </p:nvPr>
        </p:nvSpPr>
        <p:spPr>
          <a:xfrm>
            <a:off x="473427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9" name="Google Shape;189;p15"/>
          <p:cNvSpPr txBox="1"/>
          <p:nvPr>
            <p:ph idx="3" type="subTitle"/>
          </p:nvPr>
        </p:nvSpPr>
        <p:spPr>
          <a:xfrm>
            <a:off x="473427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0" name="Google Shape;190;p15"/>
          <p:cNvSpPr txBox="1"/>
          <p:nvPr>
            <p:ph hasCustomPrompt="1" idx="4" type="title"/>
          </p:nvPr>
        </p:nvSpPr>
        <p:spPr>
          <a:xfrm>
            <a:off x="473427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1" name="Google Shape;191;p15"/>
          <p:cNvSpPr txBox="1"/>
          <p:nvPr>
            <p:ph idx="5" type="subTitle"/>
          </p:nvPr>
        </p:nvSpPr>
        <p:spPr>
          <a:xfrm>
            <a:off x="473427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2" name="Google Shape;192;p15"/>
          <p:cNvSpPr txBox="1"/>
          <p:nvPr>
            <p:ph hasCustomPrompt="1" idx="6" type="title"/>
          </p:nvPr>
        </p:nvSpPr>
        <p:spPr>
          <a:xfrm>
            <a:off x="103352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3" name="Google Shape;193;p15"/>
          <p:cNvSpPr txBox="1"/>
          <p:nvPr>
            <p:ph idx="7" type="subTitle"/>
          </p:nvPr>
        </p:nvSpPr>
        <p:spPr>
          <a:xfrm>
            <a:off x="103352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4" name="Google Shape;19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95" name="Shape 195"/>
        <p:cNvGrpSpPr/>
        <p:nvPr/>
      </p:nvGrpSpPr>
      <p:grpSpPr>
        <a:xfrm>
          <a:off x="0" y="0"/>
          <a:ext cx="0" cy="0"/>
          <a:chOff x="0" y="0"/>
          <a:chExt cx="0" cy="0"/>
        </a:xfrm>
      </p:grpSpPr>
      <p:grpSp>
        <p:nvGrpSpPr>
          <p:cNvPr id="196" name="Google Shape;196;p16"/>
          <p:cNvGrpSpPr/>
          <p:nvPr/>
        </p:nvGrpSpPr>
        <p:grpSpPr>
          <a:xfrm>
            <a:off x="381323" y="171414"/>
            <a:ext cx="8381354" cy="4800673"/>
            <a:chOff x="-3020376" y="537453"/>
            <a:chExt cx="11448373" cy="6557400"/>
          </a:xfrm>
        </p:grpSpPr>
        <p:sp>
          <p:nvSpPr>
            <p:cNvPr id="197" name="Google Shape;197;p1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8" name="Google Shape;198;p1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99" name="Google Shape;199;p16"/>
            <p:cNvGrpSpPr/>
            <p:nvPr/>
          </p:nvGrpSpPr>
          <p:grpSpPr>
            <a:xfrm>
              <a:off x="7338381" y="690654"/>
              <a:ext cx="884791" cy="153801"/>
              <a:chOff x="7087900" y="662250"/>
              <a:chExt cx="1211711" cy="210600"/>
            </a:xfrm>
          </p:grpSpPr>
          <p:grpSp>
            <p:nvGrpSpPr>
              <p:cNvPr id="200" name="Google Shape;200;p16"/>
              <p:cNvGrpSpPr/>
              <p:nvPr/>
            </p:nvGrpSpPr>
            <p:grpSpPr>
              <a:xfrm>
                <a:off x="8089070" y="662280"/>
                <a:ext cx="210541" cy="210541"/>
                <a:chOff x="8737850" y="715475"/>
                <a:chExt cx="457200" cy="457200"/>
              </a:xfrm>
            </p:grpSpPr>
            <p:cxnSp>
              <p:nvCxnSpPr>
                <p:cNvPr id="201" name="Google Shape;201;p1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1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03" name="Google Shape;203;p1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04" name="Google Shape;204;p1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5" name="Google Shape;205;p16"/>
          <p:cNvSpPr txBox="1"/>
          <p:nvPr>
            <p:ph type="title"/>
          </p:nvPr>
        </p:nvSpPr>
        <p:spPr>
          <a:xfrm>
            <a:off x="1345408"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6" name="Google Shape;206;p16"/>
          <p:cNvSpPr txBox="1"/>
          <p:nvPr>
            <p:ph idx="2" type="title"/>
          </p:nvPr>
        </p:nvSpPr>
        <p:spPr>
          <a:xfrm>
            <a:off x="4920092"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7" name="Google Shape;207;p16"/>
          <p:cNvSpPr txBox="1"/>
          <p:nvPr>
            <p:ph idx="1" type="subTitle"/>
          </p:nvPr>
        </p:nvSpPr>
        <p:spPr>
          <a:xfrm>
            <a:off x="1345408"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8" name="Google Shape;208;p16"/>
          <p:cNvSpPr txBox="1"/>
          <p:nvPr>
            <p:ph idx="3" type="subTitle"/>
          </p:nvPr>
        </p:nvSpPr>
        <p:spPr>
          <a:xfrm>
            <a:off x="4920092"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9" name="Google Shape;209;p16"/>
          <p:cNvSpPr txBox="1"/>
          <p:nvPr>
            <p:ph idx="4" type="title"/>
          </p:nvPr>
        </p:nvSpPr>
        <p:spPr>
          <a:xfrm>
            <a:off x="1345408"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0" name="Google Shape;210;p16"/>
          <p:cNvSpPr txBox="1"/>
          <p:nvPr>
            <p:ph idx="5" type="title"/>
          </p:nvPr>
        </p:nvSpPr>
        <p:spPr>
          <a:xfrm>
            <a:off x="4920092"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1" name="Google Shape;211;p16"/>
          <p:cNvSpPr txBox="1"/>
          <p:nvPr>
            <p:ph idx="6" type="subTitle"/>
          </p:nvPr>
        </p:nvSpPr>
        <p:spPr>
          <a:xfrm>
            <a:off x="1345408"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2" name="Google Shape;212;p16"/>
          <p:cNvSpPr txBox="1"/>
          <p:nvPr>
            <p:ph idx="7" type="subTitle"/>
          </p:nvPr>
        </p:nvSpPr>
        <p:spPr>
          <a:xfrm>
            <a:off x="4920092"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3" name="Google Shape;213;p16"/>
          <p:cNvSpPr txBox="1"/>
          <p:nvPr>
            <p:ph idx="8"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15" name="Shape 215"/>
        <p:cNvGrpSpPr/>
        <p:nvPr/>
      </p:nvGrpSpPr>
      <p:grpSpPr>
        <a:xfrm>
          <a:off x="0" y="0"/>
          <a:ext cx="0" cy="0"/>
          <a:chOff x="0" y="0"/>
          <a:chExt cx="0" cy="0"/>
        </a:xfrm>
      </p:grpSpPr>
      <p:grpSp>
        <p:nvGrpSpPr>
          <p:cNvPr id="216" name="Google Shape;216;p17"/>
          <p:cNvGrpSpPr/>
          <p:nvPr/>
        </p:nvGrpSpPr>
        <p:grpSpPr>
          <a:xfrm>
            <a:off x="381323" y="171414"/>
            <a:ext cx="8381354" cy="4800673"/>
            <a:chOff x="-3020376" y="537453"/>
            <a:chExt cx="11448373" cy="6557400"/>
          </a:xfrm>
        </p:grpSpPr>
        <p:sp>
          <p:nvSpPr>
            <p:cNvPr id="217" name="Google Shape;217;p1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8" name="Google Shape;218;p1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19" name="Google Shape;219;p17"/>
            <p:cNvGrpSpPr/>
            <p:nvPr/>
          </p:nvGrpSpPr>
          <p:grpSpPr>
            <a:xfrm>
              <a:off x="7338381" y="690654"/>
              <a:ext cx="884791" cy="153801"/>
              <a:chOff x="7087900" y="662250"/>
              <a:chExt cx="1211711" cy="210600"/>
            </a:xfrm>
          </p:grpSpPr>
          <p:grpSp>
            <p:nvGrpSpPr>
              <p:cNvPr id="220" name="Google Shape;220;p17"/>
              <p:cNvGrpSpPr/>
              <p:nvPr/>
            </p:nvGrpSpPr>
            <p:grpSpPr>
              <a:xfrm>
                <a:off x="8089070" y="662280"/>
                <a:ext cx="210541" cy="210541"/>
                <a:chOff x="8737850" y="715475"/>
                <a:chExt cx="457200" cy="457200"/>
              </a:xfrm>
            </p:grpSpPr>
            <p:cxnSp>
              <p:nvCxnSpPr>
                <p:cNvPr id="221" name="Google Shape;221;p1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1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23" name="Google Shape;223;p1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24" name="Google Shape;224;p1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25" name="Google Shape;225;p17"/>
          <p:cNvSpPr txBox="1"/>
          <p:nvPr>
            <p:ph type="title"/>
          </p:nvPr>
        </p:nvSpPr>
        <p:spPr>
          <a:xfrm>
            <a:off x="813450"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6" name="Google Shape;226;p17"/>
          <p:cNvSpPr txBox="1"/>
          <p:nvPr>
            <p:ph idx="2" type="title"/>
          </p:nvPr>
        </p:nvSpPr>
        <p:spPr>
          <a:xfrm>
            <a:off x="3487204"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7" name="Google Shape;227;p17"/>
          <p:cNvSpPr txBox="1"/>
          <p:nvPr>
            <p:ph idx="1" type="subTitle"/>
          </p:nvPr>
        </p:nvSpPr>
        <p:spPr>
          <a:xfrm>
            <a:off x="813450"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8" name="Google Shape;228;p17"/>
          <p:cNvSpPr txBox="1"/>
          <p:nvPr>
            <p:ph idx="3" type="subTitle"/>
          </p:nvPr>
        </p:nvSpPr>
        <p:spPr>
          <a:xfrm>
            <a:off x="3487196"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9" name="Google Shape;229;p17"/>
          <p:cNvSpPr txBox="1"/>
          <p:nvPr>
            <p:ph idx="4" type="title"/>
          </p:nvPr>
        </p:nvSpPr>
        <p:spPr>
          <a:xfrm>
            <a:off x="813450"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0" name="Google Shape;230;p17"/>
          <p:cNvSpPr txBox="1"/>
          <p:nvPr>
            <p:ph idx="5" type="title"/>
          </p:nvPr>
        </p:nvSpPr>
        <p:spPr>
          <a:xfrm>
            <a:off x="3487204"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1" name="Google Shape;231;p17"/>
          <p:cNvSpPr txBox="1"/>
          <p:nvPr>
            <p:ph idx="6" type="subTitle"/>
          </p:nvPr>
        </p:nvSpPr>
        <p:spPr>
          <a:xfrm>
            <a:off x="813450"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2" name="Google Shape;232;p17"/>
          <p:cNvSpPr txBox="1"/>
          <p:nvPr>
            <p:ph idx="7" type="subTitle"/>
          </p:nvPr>
        </p:nvSpPr>
        <p:spPr>
          <a:xfrm>
            <a:off x="3487196"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3" name="Google Shape;233;p17"/>
          <p:cNvSpPr txBox="1"/>
          <p:nvPr>
            <p:ph idx="8" type="title"/>
          </p:nvPr>
        </p:nvSpPr>
        <p:spPr>
          <a:xfrm>
            <a:off x="6160942"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4" name="Google Shape;234;p17"/>
          <p:cNvSpPr txBox="1"/>
          <p:nvPr>
            <p:ph idx="9" type="subTitle"/>
          </p:nvPr>
        </p:nvSpPr>
        <p:spPr>
          <a:xfrm>
            <a:off x="6160925"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5" name="Google Shape;235;p17"/>
          <p:cNvSpPr txBox="1"/>
          <p:nvPr>
            <p:ph idx="13" type="title"/>
          </p:nvPr>
        </p:nvSpPr>
        <p:spPr>
          <a:xfrm>
            <a:off x="6160942"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6" name="Google Shape;236;p17"/>
          <p:cNvSpPr txBox="1"/>
          <p:nvPr>
            <p:ph idx="14" type="subTitle"/>
          </p:nvPr>
        </p:nvSpPr>
        <p:spPr>
          <a:xfrm>
            <a:off x="6160925"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7" name="Google Shape;237;p17"/>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39" name="Shape 239"/>
        <p:cNvGrpSpPr/>
        <p:nvPr/>
      </p:nvGrpSpPr>
      <p:grpSpPr>
        <a:xfrm>
          <a:off x="0" y="0"/>
          <a:ext cx="0" cy="0"/>
          <a:chOff x="0" y="0"/>
          <a:chExt cx="0" cy="0"/>
        </a:xfrm>
      </p:grpSpPr>
      <p:grpSp>
        <p:nvGrpSpPr>
          <p:cNvPr id="240" name="Google Shape;240;p18"/>
          <p:cNvGrpSpPr/>
          <p:nvPr/>
        </p:nvGrpSpPr>
        <p:grpSpPr>
          <a:xfrm>
            <a:off x="716075" y="156450"/>
            <a:ext cx="7711918" cy="4830981"/>
            <a:chOff x="-2105881" y="537468"/>
            <a:chExt cx="10533968" cy="6598800"/>
          </a:xfrm>
        </p:grpSpPr>
        <p:sp>
          <p:nvSpPr>
            <p:cNvPr id="241" name="Google Shape;241;p18"/>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2" name="Google Shape;242;p1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43" name="Google Shape;243;p18"/>
            <p:cNvGrpSpPr/>
            <p:nvPr/>
          </p:nvGrpSpPr>
          <p:grpSpPr>
            <a:xfrm>
              <a:off x="7338381" y="690654"/>
              <a:ext cx="884791" cy="153801"/>
              <a:chOff x="7087900" y="662250"/>
              <a:chExt cx="1211711" cy="210600"/>
            </a:xfrm>
          </p:grpSpPr>
          <p:grpSp>
            <p:nvGrpSpPr>
              <p:cNvPr id="244" name="Google Shape;244;p18"/>
              <p:cNvGrpSpPr/>
              <p:nvPr/>
            </p:nvGrpSpPr>
            <p:grpSpPr>
              <a:xfrm>
                <a:off x="8089070" y="662280"/>
                <a:ext cx="210541" cy="210541"/>
                <a:chOff x="8737850" y="715475"/>
                <a:chExt cx="457200" cy="457200"/>
              </a:xfrm>
            </p:grpSpPr>
            <p:cxnSp>
              <p:nvCxnSpPr>
                <p:cNvPr id="245" name="Google Shape;245;p1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1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47" name="Google Shape;247;p1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1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49" name="Google Shape;249;p18"/>
          <p:cNvSpPr txBox="1"/>
          <p:nvPr>
            <p:ph type="ctrTitle"/>
          </p:nvPr>
        </p:nvSpPr>
        <p:spPr>
          <a:xfrm>
            <a:off x="2319750" y="645350"/>
            <a:ext cx="4504500" cy="108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50" name="Google Shape;250;p18"/>
          <p:cNvSpPr txBox="1"/>
          <p:nvPr>
            <p:ph idx="1" type="subTitle"/>
          </p:nvPr>
        </p:nvSpPr>
        <p:spPr>
          <a:xfrm>
            <a:off x="2319750" y="1726251"/>
            <a:ext cx="4504500" cy="12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1" name="Google Shape;251;p18"/>
          <p:cNvSpPr txBox="1"/>
          <p:nvPr/>
        </p:nvSpPr>
        <p:spPr>
          <a:xfrm>
            <a:off x="2319788" y="3684675"/>
            <a:ext cx="45045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s-419" sz="1000">
                <a:solidFill>
                  <a:schemeClr val="dk1"/>
                </a:solidFill>
                <a:latin typeface="Share Tech Mono"/>
                <a:ea typeface="Share Tech Mono"/>
                <a:cs typeface="Share Tech Mono"/>
                <a:sym typeface="Share Tech Mono"/>
              </a:rPr>
              <a:t>CRÉDITOS: Este modelo de apresentação foi criado pela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2">
                  <a:extLst>
                    <a:ext uri="{A12FA001-AC4F-418D-AE19-62706E023703}">
                      <ahyp:hlinkClr val="tx"/>
                    </a:ext>
                  </a:extLst>
                </a:hlinkClick>
              </a:rPr>
              <a:t>Slidesgo</a:t>
            </a:r>
            <a:r>
              <a:rPr lang="es-419" sz="1000">
                <a:solidFill>
                  <a:schemeClr val="dk1"/>
                </a:solidFill>
                <a:latin typeface="Share Tech Mono"/>
                <a:ea typeface="Share Tech Mono"/>
                <a:cs typeface="Share Tech Mono"/>
                <a:sym typeface="Share Tech Mono"/>
              </a:rPr>
              <a:t>, e inclui ícones do</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3">
                  <a:extLst>
                    <a:ext uri="{A12FA001-AC4F-418D-AE19-62706E023703}">
                      <ahyp:hlinkClr val="tx"/>
                    </a:ext>
                  </a:extLst>
                </a:hlinkClick>
              </a:rPr>
              <a:t>Flaticon</a:t>
            </a:r>
            <a:r>
              <a:rPr lang="es-419" sz="1100">
                <a:solidFill>
                  <a:schemeClr val="dk1"/>
                </a:solidFill>
                <a:latin typeface="Share Tech Mono"/>
                <a:ea typeface="Share Tech Mono"/>
                <a:cs typeface="Share Tech Mono"/>
                <a:sym typeface="Share Tech Mono"/>
              </a:rPr>
              <a:t> e imagens da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4">
                  <a:extLst>
                    <a:ext uri="{A12FA001-AC4F-418D-AE19-62706E023703}">
                      <ahyp:hlinkClr val="tx"/>
                    </a:ext>
                  </a:extLst>
                </a:hlinkClick>
              </a:rPr>
              <a:t>Freepik</a:t>
            </a:r>
            <a:endParaRPr b="1" sz="1000" u="sng">
              <a:solidFill>
                <a:schemeClr val="dk1"/>
              </a:solidFill>
              <a:latin typeface="Share Tech Mono"/>
              <a:ea typeface="Share Tech Mono"/>
              <a:cs typeface="Share Tech Mono"/>
              <a:sym typeface="Share Tech Mono"/>
            </a:endParaRPr>
          </a:p>
        </p:txBody>
      </p:sp>
      <p:sp>
        <p:nvSpPr>
          <p:cNvPr id="252" name="Google Shape;25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53" name="Shape 253"/>
        <p:cNvGrpSpPr/>
        <p:nvPr/>
      </p:nvGrpSpPr>
      <p:grpSpPr>
        <a:xfrm>
          <a:off x="0" y="0"/>
          <a:ext cx="0" cy="0"/>
          <a:chOff x="0" y="0"/>
          <a:chExt cx="0" cy="0"/>
        </a:xfrm>
      </p:grpSpPr>
      <p:grpSp>
        <p:nvGrpSpPr>
          <p:cNvPr id="254" name="Google Shape;254;p19"/>
          <p:cNvGrpSpPr/>
          <p:nvPr/>
        </p:nvGrpSpPr>
        <p:grpSpPr>
          <a:xfrm>
            <a:off x="381323" y="171414"/>
            <a:ext cx="8381354" cy="4800673"/>
            <a:chOff x="-3020376" y="537453"/>
            <a:chExt cx="11448373" cy="6557400"/>
          </a:xfrm>
        </p:grpSpPr>
        <p:sp>
          <p:nvSpPr>
            <p:cNvPr id="255" name="Google Shape;255;p1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6" name="Google Shape;256;p1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7" name="Google Shape;257;p19"/>
            <p:cNvGrpSpPr/>
            <p:nvPr/>
          </p:nvGrpSpPr>
          <p:grpSpPr>
            <a:xfrm>
              <a:off x="7338381" y="690654"/>
              <a:ext cx="884791" cy="153801"/>
              <a:chOff x="7087900" y="662250"/>
              <a:chExt cx="1211711" cy="210600"/>
            </a:xfrm>
          </p:grpSpPr>
          <p:grpSp>
            <p:nvGrpSpPr>
              <p:cNvPr id="258" name="Google Shape;258;p19"/>
              <p:cNvGrpSpPr/>
              <p:nvPr/>
            </p:nvGrpSpPr>
            <p:grpSpPr>
              <a:xfrm>
                <a:off x="8089070" y="662280"/>
                <a:ext cx="210541" cy="210541"/>
                <a:chOff x="8737850" y="715475"/>
                <a:chExt cx="457200" cy="457200"/>
              </a:xfrm>
            </p:grpSpPr>
            <p:cxnSp>
              <p:nvCxnSpPr>
                <p:cNvPr id="259" name="Google Shape;259;p1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1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61" name="Google Shape;261;p1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1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63" name="Google Shape;26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4" name="Shape 264"/>
        <p:cNvGrpSpPr/>
        <p:nvPr/>
      </p:nvGrpSpPr>
      <p:grpSpPr>
        <a:xfrm>
          <a:off x="0" y="0"/>
          <a:ext cx="0" cy="0"/>
          <a:chOff x="0" y="0"/>
          <a:chExt cx="0" cy="0"/>
        </a:xfrm>
      </p:grpSpPr>
      <p:grpSp>
        <p:nvGrpSpPr>
          <p:cNvPr id="265" name="Google Shape;265;p20"/>
          <p:cNvGrpSpPr/>
          <p:nvPr/>
        </p:nvGrpSpPr>
        <p:grpSpPr>
          <a:xfrm>
            <a:off x="716075" y="156450"/>
            <a:ext cx="7711918" cy="4830981"/>
            <a:chOff x="-2105881" y="537468"/>
            <a:chExt cx="10533968" cy="6598800"/>
          </a:xfrm>
        </p:grpSpPr>
        <p:sp>
          <p:nvSpPr>
            <p:cNvPr id="266" name="Google Shape;266;p20"/>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7" name="Google Shape;267;p20"/>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68" name="Google Shape;268;p20"/>
            <p:cNvGrpSpPr/>
            <p:nvPr/>
          </p:nvGrpSpPr>
          <p:grpSpPr>
            <a:xfrm>
              <a:off x="7338381" y="690654"/>
              <a:ext cx="884791" cy="153801"/>
              <a:chOff x="7087900" y="662250"/>
              <a:chExt cx="1211711" cy="210600"/>
            </a:xfrm>
          </p:grpSpPr>
          <p:grpSp>
            <p:nvGrpSpPr>
              <p:cNvPr id="269" name="Google Shape;269;p20"/>
              <p:cNvGrpSpPr/>
              <p:nvPr/>
            </p:nvGrpSpPr>
            <p:grpSpPr>
              <a:xfrm>
                <a:off x="8089070" y="662280"/>
                <a:ext cx="210541" cy="210541"/>
                <a:chOff x="8737850" y="715475"/>
                <a:chExt cx="457200" cy="457200"/>
              </a:xfrm>
            </p:grpSpPr>
            <p:cxnSp>
              <p:nvCxnSpPr>
                <p:cNvPr id="270" name="Google Shape;270;p2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2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72" name="Google Shape;272;p2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2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74" name="Google Shape;27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3"/>
          <p:cNvGrpSpPr/>
          <p:nvPr/>
        </p:nvGrpSpPr>
        <p:grpSpPr>
          <a:xfrm>
            <a:off x="716075" y="537450"/>
            <a:ext cx="7711918" cy="4068646"/>
            <a:chOff x="-2105881" y="537468"/>
            <a:chExt cx="10533968" cy="5557500"/>
          </a:xfrm>
        </p:grpSpPr>
        <p:sp>
          <p:nvSpPr>
            <p:cNvPr id="24" name="Google Shape;24;p3"/>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 name="Google Shape;25;p3"/>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6" name="Google Shape;26;p3"/>
            <p:cNvGrpSpPr/>
            <p:nvPr/>
          </p:nvGrpSpPr>
          <p:grpSpPr>
            <a:xfrm>
              <a:off x="7338381" y="690654"/>
              <a:ext cx="884791" cy="153801"/>
              <a:chOff x="7087900" y="662250"/>
              <a:chExt cx="1211711" cy="210600"/>
            </a:xfrm>
          </p:grpSpPr>
          <p:grpSp>
            <p:nvGrpSpPr>
              <p:cNvPr id="27" name="Google Shape;27;p3"/>
              <p:cNvGrpSpPr/>
              <p:nvPr/>
            </p:nvGrpSpPr>
            <p:grpSpPr>
              <a:xfrm>
                <a:off x="8089070" y="662280"/>
                <a:ext cx="210541" cy="210541"/>
                <a:chOff x="8737850" y="715475"/>
                <a:chExt cx="457200" cy="457200"/>
              </a:xfrm>
            </p:grpSpPr>
            <p:cxnSp>
              <p:nvCxnSpPr>
                <p:cNvPr id="28" name="Google Shape;28;p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9" name="Google Shape;29;p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30" name="Google Shape;30;p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31" name="Google Shape;31;p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32" name="Google Shape;32;p3"/>
          <p:cNvSpPr txBox="1"/>
          <p:nvPr>
            <p:ph type="title"/>
          </p:nvPr>
        </p:nvSpPr>
        <p:spPr>
          <a:xfrm>
            <a:off x="4480750" y="1597469"/>
            <a:ext cx="3384600" cy="1223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3"/>
          <p:cNvSpPr txBox="1"/>
          <p:nvPr>
            <p:ph hasCustomPrompt="1" idx="2" type="title"/>
          </p:nvPr>
        </p:nvSpPr>
        <p:spPr>
          <a:xfrm>
            <a:off x="2234514" y="2107351"/>
            <a:ext cx="1223100" cy="12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72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4" name="Google Shape;34;p3"/>
          <p:cNvSpPr txBox="1"/>
          <p:nvPr>
            <p:ph idx="1" type="subTitle"/>
          </p:nvPr>
        </p:nvSpPr>
        <p:spPr>
          <a:xfrm>
            <a:off x="4480750" y="2820325"/>
            <a:ext cx="3384600" cy="72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5" name="Google Shape;3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grpSp>
        <p:nvGrpSpPr>
          <p:cNvPr id="37" name="Google Shape;37;p4"/>
          <p:cNvGrpSpPr/>
          <p:nvPr/>
        </p:nvGrpSpPr>
        <p:grpSpPr>
          <a:xfrm>
            <a:off x="381323" y="171414"/>
            <a:ext cx="8381354" cy="4800673"/>
            <a:chOff x="-3020376" y="537453"/>
            <a:chExt cx="11448373" cy="6557400"/>
          </a:xfrm>
        </p:grpSpPr>
        <p:sp>
          <p:nvSpPr>
            <p:cNvPr id="38" name="Google Shape;38;p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 name="Google Shape;39;p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40" name="Google Shape;40;p4"/>
            <p:cNvGrpSpPr/>
            <p:nvPr/>
          </p:nvGrpSpPr>
          <p:grpSpPr>
            <a:xfrm>
              <a:off x="7338381" y="690654"/>
              <a:ext cx="884791" cy="153801"/>
              <a:chOff x="7087900" y="662250"/>
              <a:chExt cx="1211711" cy="210600"/>
            </a:xfrm>
          </p:grpSpPr>
          <p:grpSp>
            <p:nvGrpSpPr>
              <p:cNvPr id="41" name="Google Shape;41;p4"/>
              <p:cNvGrpSpPr/>
              <p:nvPr/>
            </p:nvGrpSpPr>
            <p:grpSpPr>
              <a:xfrm>
                <a:off x="8089070" y="662280"/>
                <a:ext cx="210541" cy="210541"/>
                <a:chOff x="8737850" y="715475"/>
                <a:chExt cx="457200" cy="457200"/>
              </a:xfrm>
            </p:grpSpPr>
            <p:cxnSp>
              <p:nvCxnSpPr>
                <p:cNvPr id="42" name="Google Shape;42;p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44" name="Google Shape;44;p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45" name="Google Shape;45;p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6" name="Google Shape;46;p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 name="Google Shape;47;p4"/>
          <p:cNvSpPr txBox="1"/>
          <p:nvPr>
            <p:ph idx="1" type="body"/>
          </p:nvPr>
        </p:nvSpPr>
        <p:spPr>
          <a:xfrm>
            <a:off x="720000" y="1110150"/>
            <a:ext cx="7704000" cy="327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8" name="Google Shape;4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grpSp>
        <p:nvGrpSpPr>
          <p:cNvPr id="50" name="Google Shape;50;p5"/>
          <p:cNvGrpSpPr/>
          <p:nvPr/>
        </p:nvGrpSpPr>
        <p:grpSpPr>
          <a:xfrm>
            <a:off x="381323" y="171414"/>
            <a:ext cx="8381354" cy="4800673"/>
            <a:chOff x="-3020376" y="537453"/>
            <a:chExt cx="11448373" cy="6557400"/>
          </a:xfrm>
        </p:grpSpPr>
        <p:sp>
          <p:nvSpPr>
            <p:cNvPr id="51" name="Google Shape;51;p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 name="Google Shape;52;p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3" name="Google Shape;53;p5"/>
            <p:cNvGrpSpPr/>
            <p:nvPr/>
          </p:nvGrpSpPr>
          <p:grpSpPr>
            <a:xfrm>
              <a:off x="7338381" y="690654"/>
              <a:ext cx="884791" cy="153801"/>
              <a:chOff x="7087900" y="662250"/>
              <a:chExt cx="1211711" cy="210600"/>
            </a:xfrm>
          </p:grpSpPr>
          <p:grpSp>
            <p:nvGrpSpPr>
              <p:cNvPr id="54" name="Google Shape;54;p5"/>
              <p:cNvGrpSpPr/>
              <p:nvPr/>
            </p:nvGrpSpPr>
            <p:grpSpPr>
              <a:xfrm>
                <a:off x="8089070" y="662280"/>
                <a:ext cx="210541" cy="210541"/>
                <a:chOff x="8737850" y="715475"/>
                <a:chExt cx="457200" cy="457200"/>
              </a:xfrm>
            </p:grpSpPr>
            <p:cxnSp>
              <p:nvCxnSpPr>
                <p:cNvPr id="55" name="Google Shape;55;p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57" name="Google Shape;57;p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9" name="Google Shape;59;p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5"/>
          <p:cNvSpPr txBox="1"/>
          <p:nvPr>
            <p:ph idx="1" type="body"/>
          </p:nvPr>
        </p:nvSpPr>
        <p:spPr>
          <a:xfrm>
            <a:off x="721125" y="1202800"/>
            <a:ext cx="37593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1" name="Google Shape;61;p5"/>
          <p:cNvSpPr txBox="1"/>
          <p:nvPr>
            <p:ph idx="2" type="body"/>
          </p:nvPr>
        </p:nvSpPr>
        <p:spPr>
          <a:xfrm>
            <a:off x="4663650" y="1634200"/>
            <a:ext cx="3759300" cy="297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2200"/>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2" name="Google Shape;6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grpSp>
        <p:nvGrpSpPr>
          <p:cNvPr id="64" name="Google Shape;64;p6"/>
          <p:cNvGrpSpPr/>
          <p:nvPr/>
        </p:nvGrpSpPr>
        <p:grpSpPr>
          <a:xfrm>
            <a:off x="381323" y="171414"/>
            <a:ext cx="8381354" cy="4800673"/>
            <a:chOff x="-3020376" y="537453"/>
            <a:chExt cx="11448373" cy="6557400"/>
          </a:xfrm>
        </p:grpSpPr>
        <p:sp>
          <p:nvSpPr>
            <p:cNvPr id="65" name="Google Shape;65;p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 name="Google Shape;66;p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7" name="Google Shape;67;p6"/>
            <p:cNvGrpSpPr/>
            <p:nvPr/>
          </p:nvGrpSpPr>
          <p:grpSpPr>
            <a:xfrm>
              <a:off x="7338381" y="690654"/>
              <a:ext cx="884791" cy="153801"/>
              <a:chOff x="7087900" y="662250"/>
              <a:chExt cx="1211711" cy="210600"/>
            </a:xfrm>
          </p:grpSpPr>
          <p:grpSp>
            <p:nvGrpSpPr>
              <p:cNvPr id="68" name="Google Shape;68;p6"/>
              <p:cNvGrpSpPr/>
              <p:nvPr/>
            </p:nvGrpSpPr>
            <p:grpSpPr>
              <a:xfrm>
                <a:off x="8089070" y="662280"/>
                <a:ext cx="210541" cy="210541"/>
                <a:chOff x="8737850" y="715475"/>
                <a:chExt cx="457200" cy="457200"/>
              </a:xfrm>
            </p:grpSpPr>
            <p:cxnSp>
              <p:nvCxnSpPr>
                <p:cNvPr id="69" name="Google Shape;69;p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71" name="Google Shape;71;p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72" name="Google Shape;72;p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3" name="Google Shape;73;p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grpSp>
        <p:nvGrpSpPr>
          <p:cNvPr id="76" name="Google Shape;76;p7"/>
          <p:cNvGrpSpPr/>
          <p:nvPr/>
        </p:nvGrpSpPr>
        <p:grpSpPr>
          <a:xfrm>
            <a:off x="381323" y="171414"/>
            <a:ext cx="8381354" cy="4800673"/>
            <a:chOff x="-3020376" y="537453"/>
            <a:chExt cx="11448373" cy="6557400"/>
          </a:xfrm>
        </p:grpSpPr>
        <p:sp>
          <p:nvSpPr>
            <p:cNvPr id="77" name="Google Shape;77;p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8" name="Google Shape;78;p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9" name="Google Shape;79;p7"/>
            <p:cNvGrpSpPr/>
            <p:nvPr/>
          </p:nvGrpSpPr>
          <p:grpSpPr>
            <a:xfrm>
              <a:off x="7338381" y="690654"/>
              <a:ext cx="884791" cy="153801"/>
              <a:chOff x="7087900" y="662250"/>
              <a:chExt cx="1211711" cy="210600"/>
            </a:xfrm>
          </p:grpSpPr>
          <p:grpSp>
            <p:nvGrpSpPr>
              <p:cNvPr id="80" name="Google Shape;80;p7"/>
              <p:cNvGrpSpPr/>
              <p:nvPr/>
            </p:nvGrpSpPr>
            <p:grpSpPr>
              <a:xfrm>
                <a:off x="8089070" y="662280"/>
                <a:ext cx="210541" cy="210541"/>
                <a:chOff x="8737850" y="715475"/>
                <a:chExt cx="457200" cy="457200"/>
              </a:xfrm>
            </p:grpSpPr>
            <p:cxnSp>
              <p:nvCxnSpPr>
                <p:cNvPr id="81" name="Google Shape;81;p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83" name="Google Shape;83;p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84" name="Google Shape;84;p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85" name="Google Shape;85;p7"/>
          <p:cNvSpPr txBox="1"/>
          <p:nvPr>
            <p:ph type="title"/>
          </p:nvPr>
        </p:nvSpPr>
        <p:spPr>
          <a:xfrm>
            <a:off x="3507200" y="850450"/>
            <a:ext cx="4462800" cy="1882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7"/>
          <p:cNvSpPr txBox="1"/>
          <p:nvPr>
            <p:ph idx="1" type="subTitle"/>
          </p:nvPr>
        </p:nvSpPr>
        <p:spPr>
          <a:xfrm>
            <a:off x="3507198" y="2818238"/>
            <a:ext cx="4462800" cy="1474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grpSp>
        <p:nvGrpSpPr>
          <p:cNvPr id="89" name="Google Shape;89;p8"/>
          <p:cNvGrpSpPr/>
          <p:nvPr/>
        </p:nvGrpSpPr>
        <p:grpSpPr>
          <a:xfrm>
            <a:off x="716075" y="537450"/>
            <a:ext cx="7711918" cy="4068646"/>
            <a:chOff x="-2105881" y="537468"/>
            <a:chExt cx="10533968" cy="5557500"/>
          </a:xfrm>
        </p:grpSpPr>
        <p:sp>
          <p:nvSpPr>
            <p:cNvPr id="90" name="Google Shape;90;p8"/>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 name="Google Shape;91;p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92" name="Google Shape;92;p8"/>
            <p:cNvGrpSpPr/>
            <p:nvPr/>
          </p:nvGrpSpPr>
          <p:grpSpPr>
            <a:xfrm>
              <a:off x="7338381" y="690654"/>
              <a:ext cx="884791" cy="153801"/>
              <a:chOff x="7087900" y="662250"/>
              <a:chExt cx="1211711" cy="210600"/>
            </a:xfrm>
          </p:grpSpPr>
          <p:grpSp>
            <p:nvGrpSpPr>
              <p:cNvPr id="93" name="Google Shape;93;p8"/>
              <p:cNvGrpSpPr/>
              <p:nvPr/>
            </p:nvGrpSpPr>
            <p:grpSpPr>
              <a:xfrm>
                <a:off x="8089070" y="662280"/>
                <a:ext cx="210541" cy="210541"/>
                <a:chOff x="8737850" y="715475"/>
                <a:chExt cx="457200" cy="457200"/>
              </a:xfrm>
            </p:grpSpPr>
            <p:cxnSp>
              <p:nvCxnSpPr>
                <p:cNvPr id="94" name="Google Shape;94;p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96" name="Google Shape;96;p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97" name="Google Shape;97;p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98" name="Google Shape;98;p8"/>
          <p:cNvSpPr txBox="1"/>
          <p:nvPr>
            <p:ph type="title"/>
          </p:nvPr>
        </p:nvSpPr>
        <p:spPr>
          <a:xfrm>
            <a:off x="1695150" y="1278750"/>
            <a:ext cx="5751300" cy="2586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9" name="Google Shape;9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grpSp>
        <p:nvGrpSpPr>
          <p:cNvPr id="101" name="Google Shape;101;p9"/>
          <p:cNvGrpSpPr/>
          <p:nvPr/>
        </p:nvGrpSpPr>
        <p:grpSpPr>
          <a:xfrm>
            <a:off x="381323" y="171414"/>
            <a:ext cx="8381354" cy="4800673"/>
            <a:chOff x="-3020376" y="537453"/>
            <a:chExt cx="11448373" cy="6557400"/>
          </a:xfrm>
        </p:grpSpPr>
        <p:sp>
          <p:nvSpPr>
            <p:cNvPr id="102" name="Google Shape;102;p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 name="Google Shape;103;p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4" name="Google Shape;104;p9"/>
            <p:cNvGrpSpPr/>
            <p:nvPr/>
          </p:nvGrpSpPr>
          <p:grpSpPr>
            <a:xfrm>
              <a:off x="7338381" y="690654"/>
              <a:ext cx="884791" cy="153801"/>
              <a:chOff x="7087900" y="662250"/>
              <a:chExt cx="1211711" cy="210600"/>
            </a:xfrm>
          </p:grpSpPr>
          <p:grpSp>
            <p:nvGrpSpPr>
              <p:cNvPr id="105" name="Google Shape;105;p9"/>
              <p:cNvGrpSpPr/>
              <p:nvPr/>
            </p:nvGrpSpPr>
            <p:grpSpPr>
              <a:xfrm>
                <a:off x="8089070" y="662280"/>
                <a:ext cx="210541" cy="210541"/>
                <a:chOff x="8737850" y="715475"/>
                <a:chExt cx="457200" cy="457200"/>
              </a:xfrm>
            </p:grpSpPr>
            <p:cxnSp>
              <p:nvCxnSpPr>
                <p:cNvPr id="106" name="Google Shape;106;p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07" name="Google Shape;107;p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08" name="Google Shape;108;p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09" name="Google Shape;109;p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10" name="Google Shape;110;p9"/>
          <p:cNvSpPr txBox="1"/>
          <p:nvPr>
            <p:ph idx="1" type="body"/>
          </p:nvPr>
        </p:nvSpPr>
        <p:spPr>
          <a:xfrm>
            <a:off x="720000" y="1294075"/>
            <a:ext cx="7704000" cy="10272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Open Sans"/>
              <a:buChar char="-"/>
              <a:defRPr/>
            </a:lvl1pPr>
            <a:lvl2pPr indent="-279400" lvl="1" marL="914400">
              <a:spcBef>
                <a:spcPts val="0"/>
              </a:spcBef>
              <a:spcAft>
                <a:spcPts val="0"/>
              </a:spcAft>
              <a:buSzPts val="800"/>
              <a:buFont typeface="Open Sans"/>
              <a:buChar char="○"/>
              <a:defRPr/>
            </a:lvl2pPr>
            <a:lvl3pPr indent="-279400" lvl="2" marL="1371600">
              <a:spcBef>
                <a:spcPts val="0"/>
              </a:spcBef>
              <a:spcAft>
                <a:spcPts val="0"/>
              </a:spcAft>
              <a:buSzPts val="800"/>
              <a:buFont typeface="Open Sans"/>
              <a:buChar char="■"/>
              <a:defRPr/>
            </a:lvl3pPr>
            <a:lvl4pPr indent="-279400" lvl="3" marL="1828800">
              <a:spcBef>
                <a:spcPts val="0"/>
              </a:spcBef>
              <a:spcAft>
                <a:spcPts val="0"/>
              </a:spcAft>
              <a:buSzPts val="800"/>
              <a:buFont typeface="Open Sans"/>
              <a:buChar char="●"/>
              <a:defRPr/>
            </a:lvl4pPr>
            <a:lvl5pPr indent="-304800" lvl="4" marL="2286000">
              <a:spcBef>
                <a:spcPts val="0"/>
              </a:spcBef>
              <a:spcAft>
                <a:spcPts val="0"/>
              </a:spcAft>
              <a:buSzPts val="1200"/>
              <a:buFont typeface="Open Sans"/>
              <a:buChar char="○"/>
              <a:defRPr/>
            </a:lvl5pPr>
            <a:lvl6pPr indent="-304800" lvl="5" marL="2743200">
              <a:spcBef>
                <a:spcPts val="0"/>
              </a:spcBef>
              <a:spcAft>
                <a:spcPts val="0"/>
              </a:spcAft>
              <a:buSzPts val="1200"/>
              <a:buFont typeface="Open Sans"/>
              <a:buChar char="■"/>
              <a:defRPr/>
            </a:lvl6pPr>
            <a:lvl7pPr indent="-273050" lvl="6" marL="3200400">
              <a:spcBef>
                <a:spcPts val="0"/>
              </a:spcBef>
              <a:spcAft>
                <a:spcPts val="0"/>
              </a:spcAft>
              <a:buSzPts val="700"/>
              <a:buFont typeface="Open Sans"/>
              <a:buChar char="●"/>
              <a:defRPr/>
            </a:lvl7pPr>
            <a:lvl8pPr indent="-273050" lvl="7" marL="3657600">
              <a:spcBef>
                <a:spcPts val="0"/>
              </a:spcBef>
              <a:spcAft>
                <a:spcPts val="0"/>
              </a:spcAft>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11" name="Google Shape;111;p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grpSp>
        <p:nvGrpSpPr>
          <p:cNvPr id="114" name="Google Shape;114;p10"/>
          <p:cNvGrpSpPr/>
          <p:nvPr/>
        </p:nvGrpSpPr>
        <p:grpSpPr>
          <a:xfrm>
            <a:off x="381323" y="171414"/>
            <a:ext cx="8381354" cy="4800673"/>
            <a:chOff x="-3020376" y="537453"/>
            <a:chExt cx="11448373" cy="6557400"/>
          </a:xfrm>
        </p:grpSpPr>
        <p:sp>
          <p:nvSpPr>
            <p:cNvPr id="115" name="Google Shape;115;p10"/>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6" name="Google Shape;116;p10"/>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17" name="Google Shape;117;p10"/>
            <p:cNvGrpSpPr/>
            <p:nvPr/>
          </p:nvGrpSpPr>
          <p:grpSpPr>
            <a:xfrm>
              <a:off x="7338381" y="690654"/>
              <a:ext cx="884791" cy="153801"/>
              <a:chOff x="7087900" y="662250"/>
              <a:chExt cx="1211711" cy="210600"/>
            </a:xfrm>
          </p:grpSpPr>
          <p:grpSp>
            <p:nvGrpSpPr>
              <p:cNvPr id="118" name="Google Shape;118;p10"/>
              <p:cNvGrpSpPr/>
              <p:nvPr/>
            </p:nvGrpSpPr>
            <p:grpSpPr>
              <a:xfrm>
                <a:off x="8089070" y="662280"/>
                <a:ext cx="210541" cy="210541"/>
                <a:chOff x="8737850" y="715475"/>
                <a:chExt cx="457200" cy="457200"/>
              </a:xfrm>
            </p:grpSpPr>
            <p:cxnSp>
              <p:nvCxnSpPr>
                <p:cNvPr id="119" name="Google Shape;119;p1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21" name="Google Shape;121;p1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23" name="Google Shape;123;p10"/>
          <p:cNvSpPr txBox="1"/>
          <p:nvPr>
            <p:ph idx="1" type="body"/>
          </p:nvPr>
        </p:nvSpPr>
        <p:spPr>
          <a:xfrm>
            <a:off x="1375950" y="3837500"/>
            <a:ext cx="6392100" cy="605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800"/>
              <a:buNone/>
              <a:defRPr sz="2800">
                <a:solidFill>
                  <a:schemeClr val="dk1"/>
                </a:solidFill>
              </a:defRPr>
            </a:lvl1pPr>
          </a:lstStyle>
          <a:p/>
        </p:txBody>
      </p:sp>
      <p:sp>
        <p:nvSpPr>
          <p:cNvPr id="124" name="Google Shape;12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1pPr>
            <a:lvl2pPr lvl="1">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2pPr>
            <a:lvl3pPr lvl="2">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3pPr>
            <a:lvl4pPr lvl="3">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4pPr>
            <a:lvl5pPr lvl="4">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5pPr>
            <a:lvl6pPr lvl="5">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6pPr>
            <a:lvl7pPr lvl="6">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7pPr>
            <a:lvl8pPr lvl="7">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8pPr>
            <a:lvl9pPr lvl="8">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1pPr>
            <a:lvl2pPr indent="-304800" lvl="1" marL="914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2pPr>
            <a:lvl3pPr indent="-304800" lvl="2" marL="1371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3pPr>
            <a:lvl4pPr indent="-304800" lvl="3" marL="1828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4pPr>
            <a:lvl5pPr indent="-304800" lvl="4" marL="22860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5pPr>
            <a:lvl6pPr indent="-304800" lvl="5" marL="2743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6pPr>
            <a:lvl7pPr indent="-304800" lvl="6" marL="3200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7pPr>
            <a:lvl8pPr indent="-304800" lvl="7" marL="3657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8pPr>
            <a:lvl9pPr indent="-304800" lvl="8" marL="411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Share Tech Mono"/>
                <a:ea typeface="Share Tech Mono"/>
                <a:cs typeface="Share Tech Mono"/>
                <a:sym typeface="Share Tech Mono"/>
              </a:defRPr>
            </a:lvl1pPr>
            <a:lvl2pPr lvl="1" algn="r">
              <a:buNone/>
              <a:defRPr sz="1300">
                <a:solidFill>
                  <a:schemeClr val="dk1"/>
                </a:solidFill>
                <a:latin typeface="Share Tech Mono"/>
                <a:ea typeface="Share Tech Mono"/>
                <a:cs typeface="Share Tech Mono"/>
                <a:sym typeface="Share Tech Mono"/>
              </a:defRPr>
            </a:lvl2pPr>
            <a:lvl3pPr lvl="2" algn="r">
              <a:buNone/>
              <a:defRPr sz="1300">
                <a:solidFill>
                  <a:schemeClr val="dk1"/>
                </a:solidFill>
                <a:latin typeface="Share Tech Mono"/>
                <a:ea typeface="Share Tech Mono"/>
                <a:cs typeface="Share Tech Mono"/>
                <a:sym typeface="Share Tech Mono"/>
              </a:defRPr>
            </a:lvl3pPr>
            <a:lvl4pPr lvl="3" algn="r">
              <a:buNone/>
              <a:defRPr sz="1300">
                <a:solidFill>
                  <a:schemeClr val="dk1"/>
                </a:solidFill>
                <a:latin typeface="Share Tech Mono"/>
                <a:ea typeface="Share Tech Mono"/>
                <a:cs typeface="Share Tech Mono"/>
                <a:sym typeface="Share Tech Mono"/>
              </a:defRPr>
            </a:lvl4pPr>
            <a:lvl5pPr lvl="4" algn="r">
              <a:buNone/>
              <a:defRPr sz="1300">
                <a:solidFill>
                  <a:schemeClr val="dk1"/>
                </a:solidFill>
                <a:latin typeface="Share Tech Mono"/>
                <a:ea typeface="Share Tech Mono"/>
                <a:cs typeface="Share Tech Mono"/>
                <a:sym typeface="Share Tech Mono"/>
              </a:defRPr>
            </a:lvl5pPr>
            <a:lvl6pPr lvl="5" algn="r">
              <a:buNone/>
              <a:defRPr sz="1300">
                <a:solidFill>
                  <a:schemeClr val="dk1"/>
                </a:solidFill>
                <a:latin typeface="Share Tech Mono"/>
                <a:ea typeface="Share Tech Mono"/>
                <a:cs typeface="Share Tech Mono"/>
                <a:sym typeface="Share Tech Mono"/>
              </a:defRPr>
            </a:lvl6pPr>
            <a:lvl7pPr lvl="6" algn="r">
              <a:buNone/>
              <a:defRPr sz="1300">
                <a:solidFill>
                  <a:schemeClr val="dk1"/>
                </a:solidFill>
                <a:latin typeface="Share Tech Mono"/>
                <a:ea typeface="Share Tech Mono"/>
                <a:cs typeface="Share Tech Mono"/>
                <a:sym typeface="Share Tech Mono"/>
              </a:defRPr>
            </a:lvl7pPr>
            <a:lvl8pPr lvl="7" algn="r">
              <a:buNone/>
              <a:defRPr sz="1300">
                <a:solidFill>
                  <a:schemeClr val="dk1"/>
                </a:solidFill>
                <a:latin typeface="Share Tech Mono"/>
                <a:ea typeface="Share Tech Mono"/>
                <a:cs typeface="Share Tech Mono"/>
                <a:sym typeface="Share Tech Mono"/>
              </a:defRPr>
            </a:lvl8pPr>
            <a:lvl9pPr lvl="8" algn="r">
              <a:buNone/>
              <a:defRPr sz="1300">
                <a:solidFill>
                  <a:schemeClr val="dk1"/>
                </a:solidFill>
                <a:latin typeface="Share Tech Mono"/>
                <a:ea typeface="Share Tech Mono"/>
                <a:cs typeface="Share Tech Mono"/>
                <a:sym typeface="Share Tech Mon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8.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67.jpg"/><Relationship Id="rId7" Type="http://schemas.openxmlformats.org/officeDocument/2006/relationships/image" Target="../media/image11.jpg"/><Relationship Id="rId8" Type="http://schemas.openxmlformats.org/officeDocument/2006/relationships/image" Target="../media/image4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23.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36.png"/><Relationship Id="rId7" Type="http://schemas.openxmlformats.org/officeDocument/2006/relationships/image" Target="../media/image19.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jpg"/><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jpg"/><Relationship Id="rId4" Type="http://schemas.openxmlformats.org/officeDocument/2006/relationships/image" Target="../media/image5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9.jpg"/><Relationship Id="rId4" Type="http://schemas.openxmlformats.org/officeDocument/2006/relationships/image" Target="../media/image5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jpg"/><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8.jpg"/><Relationship Id="rId4" Type="http://schemas.openxmlformats.org/officeDocument/2006/relationships/image" Target="../media/image8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9.jpg"/><Relationship Id="rId4" Type="http://schemas.openxmlformats.org/officeDocument/2006/relationships/image" Target="../media/image8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0.jpg"/><Relationship Id="rId4" Type="http://schemas.openxmlformats.org/officeDocument/2006/relationships/image" Target="../media/image8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3.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5.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7.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txBox="1"/>
          <p:nvPr/>
        </p:nvSpPr>
        <p:spPr>
          <a:xfrm>
            <a:off x="785900" y="2547725"/>
            <a:ext cx="16077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UEA:TSBD</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Trimestre: 24-I</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Fecha: 16/05/2024</a:t>
            </a:r>
            <a:endParaRPr sz="1200">
              <a:solidFill>
                <a:srgbClr val="FFFFFF"/>
              </a:solidFill>
              <a:latin typeface="Share Tech Mono"/>
              <a:ea typeface="Share Tech Mono"/>
              <a:cs typeface="Share Tech Mono"/>
              <a:sym typeface="Share Tech Mono"/>
            </a:endParaRPr>
          </a:p>
        </p:txBody>
      </p:sp>
      <p:grpSp>
        <p:nvGrpSpPr>
          <p:cNvPr id="281" name="Google Shape;281;p21"/>
          <p:cNvGrpSpPr/>
          <p:nvPr/>
        </p:nvGrpSpPr>
        <p:grpSpPr>
          <a:xfrm>
            <a:off x="403881" y="1040623"/>
            <a:ext cx="1989723" cy="1473316"/>
            <a:chOff x="480275" y="2522775"/>
            <a:chExt cx="2204435" cy="1689001"/>
          </a:xfrm>
        </p:grpSpPr>
        <p:grpSp>
          <p:nvGrpSpPr>
            <p:cNvPr id="282" name="Google Shape;282;p21"/>
            <p:cNvGrpSpPr/>
            <p:nvPr/>
          </p:nvGrpSpPr>
          <p:grpSpPr>
            <a:xfrm>
              <a:off x="480275" y="2522775"/>
              <a:ext cx="2204435" cy="1689001"/>
              <a:chOff x="480275" y="2522775"/>
              <a:chExt cx="2204435" cy="1689001"/>
            </a:xfrm>
          </p:grpSpPr>
          <p:grpSp>
            <p:nvGrpSpPr>
              <p:cNvPr id="283" name="Google Shape;283;p21"/>
              <p:cNvGrpSpPr/>
              <p:nvPr/>
            </p:nvGrpSpPr>
            <p:grpSpPr>
              <a:xfrm>
                <a:off x="480275" y="2522775"/>
                <a:ext cx="2204435" cy="1689001"/>
                <a:chOff x="492250" y="2259025"/>
                <a:chExt cx="2204435" cy="1689001"/>
              </a:xfrm>
            </p:grpSpPr>
            <p:grpSp>
              <p:nvGrpSpPr>
                <p:cNvPr id="284" name="Google Shape;284;p21"/>
                <p:cNvGrpSpPr/>
                <p:nvPr/>
              </p:nvGrpSpPr>
              <p:grpSpPr>
                <a:xfrm>
                  <a:off x="492250" y="2259050"/>
                  <a:ext cx="2204435" cy="1688955"/>
                  <a:chOff x="5416998" y="537468"/>
                  <a:chExt cx="3011112" cy="2307000"/>
                </a:xfrm>
              </p:grpSpPr>
              <p:sp>
                <p:nvSpPr>
                  <p:cNvPr id="285" name="Google Shape;285;p21"/>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6" name="Google Shape;286;p21"/>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87" name="Google Shape;287;p21"/>
                  <p:cNvGrpSpPr/>
                  <p:nvPr/>
                </p:nvGrpSpPr>
                <p:grpSpPr>
                  <a:xfrm>
                    <a:off x="7338381" y="690654"/>
                    <a:ext cx="884791" cy="153801"/>
                    <a:chOff x="7087900" y="662250"/>
                    <a:chExt cx="1211711" cy="210600"/>
                  </a:xfrm>
                </p:grpSpPr>
                <p:grpSp>
                  <p:nvGrpSpPr>
                    <p:cNvPr id="288" name="Google Shape;288;p21"/>
                    <p:cNvGrpSpPr/>
                    <p:nvPr/>
                  </p:nvGrpSpPr>
                  <p:grpSpPr>
                    <a:xfrm>
                      <a:off x="8089070" y="662280"/>
                      <a:ext cx="210541" cy="210541"/>
                      <a:chOff x="8737850" y="715475"/>
                      <a:chExt cx="457200" cy="457200"/>
                    </a:xfrm>
                  </p:grpSpPr>
                  <p:cxnSp>
                    <p:nvCxnSpPr>
                      <p:cNvPr id="289" name="Google Shape;289;p21"/>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290" name="Google Shape;290;p21"/>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291" name="Google Shape;291;p21"/>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21"/>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pic>
              <p:nvPicPr>
                <p:cNvPr id="293" name="Google Shape;293;p21"/>
                <p:cNvPicPr preferRelativeResize="0"/>
                <p:nvPr/>
              </p:nvPicPr>
              <p:blipFill rotWithShape="1">
                <a:blip r:embed="rId3">
                  <a:alphaModFix/>
                </a:blip>
                <a:srcRect b="0" l="0" r="75892" t="67162"/>
                <a:stretch/>
              </p:blipFill>
              <p:spPr>
                <a:xfrm>
                  <a:off x="492250" y="2259025"/>
                  <a:ext cx="2204424" cy="1689001"/>
                </a:xfrm>
                <a:prstGeom prst="rect">
                  <a:avLst/>
                </a:prstGeom>
                <a:noFill/>
                <a:ln>
                  <a:noFill/>
                </a:ln>
              </p:spPr>
            </p:pic>
          </p:grpSp>
          <p:grpSp>
            <p:nvGrpSpPr>
              <p:cNvPr id="294" name="Google Shape;294;p21"/>
              <p:cNvGrpSpPr/>
              <p:nvPr/>
            </p:nvGrpSpPr>
            <p:grpSpPr>
              <a:xfrm>
                <a:off x="572100" y="2990560"/>
                <a:ext cx="2020775" cy="460228"/>
                <a:chOff x="377950" y="3506530"/>
                <a:chExt cx="2020775" cy="587700"/>
              </a:xfrm>
            </p:grpSpPr>
            <p:sp>
              <p:nvSpPr>
                <p:cNvPr id="295" name="Google Shape;295;p21"/>
                <p:cNvSpPr/>
                <p:nvPr/>
              </p:nvSpPr>
              <p:spPr>
                <a:xfrm>
                  <a:off x="377950" y="3506530"/>
                  <a:ext cx="6429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CE90F7"/>
                      </a:solidFill>
                      <a:latin typeface="Share Tech Mono"/>
                      <a:ea typeface="Share Tech Mono"/>
                      <a:cs typeface="Share Tech Mono"/>
                      <a:sym typeface="Share Tech Mono"/>
                    </a:rPr>
                    <a:t>⋕</a:t>
                  </a:r>
                  <a:endParaRPr sz="3300">
                    <a:solidFill>
                      <a:srgbClr val="CE90F7"/>
                    </a:solidFill>
                    <a:latin typeface="Share Tech Mono"/>
                    <a:ea typeface="Share Tech Mono"/>
                    <a:cs typeface="Share Tech Mono"/>
                    <a:sym typeface="Share Tech Mono"/>
                  </a:endParaRPr>
                </a:p>
              </p:txBody>
            </p:sp>
            <p:sp>
              <p:nvSpPr>
                <p:cNvPr id="296" name="Google Shape;296;p21"/>
                <p:cNvSpPr/>
                <p:nvPr/>
              </p:nvSpPr>
              <p:spPr>
                <a:xfrm>
                  <a:off x="892442"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00FFFF"/>
                      </a:solidFill>
                      <a:latin typeface="Share Tech Mono"/>
                      <a:ea typeface="Share Tech Mono"/>
                      <a:cs typeface="Share Tech Mono"/>
                      <a:sym typeface="Share Tech Mono"/>
                    </a:rPr>
                    <a:t>⋗</a:t>
                  </a:r>
                  <a:endParaRPr sz="3300">
                    <a:solidFill>
                      <a:srgbClr val="00FFFF"/>
                    </a:solidFill>
                    <a:latin typeface="Share Tech Mono"/>
                    <a:ea typeface="Share Tech Mono"/>
                    <a:cs typeface="Share Tech Mono"/>
                    <a:sym typeface="Share Tech Mono"/>
                  </a:endParaRPr>
                </a:p>
              </p:txBody>
            </p:sp>
            <p:sp>
              <p:nvSpPr>
                <p:cNvPr id="297" name="Google Shape;297;p21"/>
                <p:cNvSpPr/>
                <p:nvPr/>
              </p:nvSpPr>
              <p:spPr>
                <a:xfrm>
                  <a:off x="1351733"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FFFFF"/>
                      </a:solidFill>
                      <a:latin typeface="Share Tech Mono"/>
                      <a:ea typeface="Share Tech Mono"/>
                      <a:cs typeface="Share Tech Mono"/>
                      <a:sym typeface="Share Tech Mono"/>
                    </a:rPr>
                    <a:t>⟲</a:t>
                  </a:r>
                  <a:endParaRPr sz="3300">
                    <a:solidFill>
                      <a:srgbClr val="FFFFFF"/>
                    </a:solidFill>
                    <a:latin typeface="Share Tech Mono"/>
                    <a:ea typeface="Share Tech Mono"/>
                    <a:cs typeface="Share Tech Mono"/>
                    <a:sym typeface="Share Tech Mono"/>
                  </a:endParaRPr>
                </a:p>
              </p:txBody>
            </p:sp>
            <p:sp>
              <p:nvSpPr>
                <p:cNvPr id="298" name="Google Shape;298;p21"/>
                <p:cNvSpPr/>
                <p:nvPr/>
              </p:nvSpPr>
              <p:spPr>
                <a:xfrm>
                  <a:off x="1811025"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D7FFD"/>
                      </a:solidFill>
                      <a:latin typeface="Share Tech Mono"/>
                      <a:ea typeface="Share Tech Mono"/>
                      <a:cs typeface="Share Tech Mono"/>
                      <a:sym typeface="Share Tech Mono"/>
                    </a:rPr>
                    <a:t>≙</a:t>
                  </a:r>
                  <a:endParaRPr sz="3300">
                    <a:solidFill>
                      <a:srgbClr val="FD7FFD"/>
                    </a:solidFill>
                    <a:latin typeface="Share Tech Mono"/>
                    <a:ea typeface="Share Tech Mono"/>
                    <a:cs typeface="Share Tech Mono"/>
                    <a:sym typeface="Share Tech Mono"/>
                  </a:endParaRPr>
                </a:p>
              </p:txBody>
            </p:sp>
          </p:grpSp>
        </p:grpSp>
        <p:sp>
          <p:nvSpPr>
            <p:cNvPr id="299" name="Google Shape;299;p21"/>
            <p:cNvSpPr txBox="1"/>
            <p:nvPr/>
          </p:nvSpPr>
          <p:spPr>
            <a:xfrm>
              <a:off x="704552" y="3546937"/>
              <a:ext cx="17559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900">
                  <a:solidFill>
                    <a:srgbClr val="FFFFFF"/>
                  </a:solidFill>
                  <a:latin typeface="Share Tech Mono"/>
                  <a:ea typeface="Share Tech Mono"/>
                  <a:cs typeface="Share Tech Mono"/>
                  <a:sym typeface="Share Tech Mono"/>
                </a:rPr>
                <a:t>Práctica #</a:t>
              </a:r>
              <a:endParaRPr sz="1900">
                <a:solidFill>
                  <a:srgbClr val="FFFFFF"/>
                </a:solidFill>
                <a:latin typeface="Share Tech Mono"/>
                <a:ea typeface="Share Tech Mono"/>
                <a:cs typeface="Share Tech Mono"/>
                <a:sym typeface="Share Tech Mono"/>
              </a:endParaRPr>
            </a:p>
          </p:txBody>
        </p:sp>
      </p:grpSp>
      <p:sp>
        <p:nvSpPr>
          <p:cNvPr id="300" name="Google Shape;300;p21"/>
          <p:cNvSpPr txBox="1"/>
          <p:nvPr/>
        </p:nvSpPr>
        <p:spPr>
          <a:xfrm>
            <a:off x="2505550" y="911238"/>
            <a:ext cx="5958600" cy="13953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rPr lang="es-419" sz="3200">
                <a:solidFill>
                  <a:srgbClr val="FFFFFF"/>
                </a:solidFill>
                <a:latin typeface="Share Tech Mono"/>
                <a:ea typeface="Share Tech Mono"/>
                <a:cs typeface="Share Tech Mono"/>
                <a:sym typeface="Share Tech Mono"/>
              </a:rPr>
              <a:t>Equipo 3: </a:t>
            </a:r>
            <a:r>
              <a:rPr lang="es-419" sz="3200">
                <a:solidFill>
                  <a:srgbClr val="FFFFFF"/>
                </a:solidFill>
                <a:latin typeface="Share Tech Mono"/>
                <a:ea typeface="Share Tech Mono"/>
                <a:cs typeface="Share Tech Mono"/>
                <a:sym typeface="Share Tech Mono"/>
              </a:rPr>
              <a:t>Práctica</a:t>
            </a:r>
            <a:r>
              <a:rPr lang="es-419" sz="3200">
                <a:solidFill>
                  <a:srgbClr val="FFFFFF"/>
                </a:solidFill>
                <a:latin typeface="Share Tech Mono"/>
                <a:ea typeface="Share Tech Mono"/>
                <a:cs typeface="Share Tech Mono"/>
                <a:sym typeface="Share Tech Mono"/>
              </a:rPr>
              <a:t> final, mejorando la BD.</a:t>
            </a:r>
            <a:endParaRPr sz="3200">
              <a:solidFill>
                <a:srgbClr val="FFFFFF"/>
              </a:solidFill>
              <a:latin typeface="Share Tech Mono"/>
              <a:ea typeface="Share Tech Mono"/>
              <a:cs typeface="Share Tech Mono"/>
              <a:sym typeface="Share Tech Mono"/>
            </a:endParaRPr>
          </a:p>
        </p:txBody>
      </p:sp>
      <p:sp>
        <p:nvSpPr>
          <p:cNvPr id="301" name="Google Shape;301;p21"/>
          <p:cNvSpPr txBox="1"/>
          <p:nvPr>
            <p:ph idx="4294967295" type="title"/>
          </p:nvPr>
        </p:nvSpPr>
        <p:spPr>
          <a:xfrm>
            <a:off x="1606250" y="5374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Temas Selectos de Bases de Datos</a:t>
            </a:r>
            <a:endParaRPr sz="1600"/>
          </a:p>
        </p:txBody>
      </p:sp>
      <p:pic>
        <p:nvPicPr>
          <p:cNvPr id="302" name="Google Shape;302;p21"/>
          <p:cNvPicPr preferRelativeResize="0"/>
          <p:nvPr/>
        </p:nvPicPr>
        <p:blipFill>
          <a:blip r:embed="rId4">
            <a:alphaModFix/>
          </a:blip>
          <a:stretch>
            <a:fillRect/>
          </a:stretch>
        </p:blipFill>
        <p:spPr>
          <a:xfrm>
            <a:off x="794962" y="574025"/>
            <a:ext cx="735800" cy="300675"/>
          </a:xfrm>
          <a:prstGeom prst="rect">
            <a:avLst/>
          </a:prstGeom>
          <a:noFill/>
          <a:ln>
            <a:noFill/>
          </a:ln>
        </p:spPr>
      </p:pic>
      <p:graphicFrame>
        <p:nvGraphicFramePr>
          <p:cNvPr id="303" name="Google Shape;303;p21"/>
          <p:cNvGraphicFramePr/>
          <p:nvPr/>
        </p:nvGraphicFramePr>
        <p:xfrm>
          <a:off x="2632088" y="2897001"/>
          <a:ext cx="3000000" cy="3000000"/>
        </p:xfrm>
        <a:graphic>
          <a:graphicData uri="http://schemas.openxmlformats.org/drawingml/2006/table">
            <a:tbl>
              <a:tblPr>
                <a:noFill/>
                <a:tableStyleId>{72EE22AF-706E-4F93-8662-61739CB7FA52}</a:tableStyleId>
              </a:tblPr>
              <a:tblGrid>
                <a:gridCol w="1147550"/>
                <a:gridCol w="2877425"/>
                <a:gridCol w="1424850"/>
                <a:gridCol w="594650"/>
              </a:tblGrid>
              <a:tr h="573300">
                <a:tc gridSpan="4">
                  <a:txBody>
                    <a:bodyPr/>
                    <a:lstStyle/>
                    <a:p>
                      <a:pPr indent="0" lvl="0" marL="0" rtl="0" algn="ctr">
                        <a:spcBef>
                          <a:spcPts val="0"/>
                        </a:spcBef>
                        <a:spcAft>
                          <a:spcPts val="0"/>
                        </a:spcAft>
                        <a:buNone/>
                      </a:pPr>
                      <a:r>
                        <a:rPr lang="es-419" sz="1900">
                          <a:solidFill>
                            <a:schemeClr val="dk1"/>
                          </a:solidFill>
                          <a:latin typeface="Share Tech Mono"/>
                          <a:ea typeface="Share Tech Mono"/>
                          <a:cs typeface="Share Tech Mono"/>
                          <a:sym typeface="Share Tech Mono"/>
                        </a:rPr>
                        <a:t>Integrantes</a:t>
                      </a:r>
                      <a:endParaRPr sz="1900">
                        <a:solidFill>
                          <a:schemeClr val="dk1"/>
                        </a:solidFill>
                        <a:latin typeface="Share Tech Mono"/>
                        <a:ea typeface="Share Tech Mono"/>
                        <a:cs typeface="Share Tech Mono"/>
                        <a:sym typeface="Share Tech Mon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hMerge="1"/>
                <a:tc hMerge="1"/>
                <a:tc hMerge="1"/>
              </a:tr>
              <a:tr h="393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2193054547</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Coordinador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42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2203040824</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2203040315</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2183051098</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bl>
          </a:graphicData>
        </a:graphic>
      </p:graphicFrame>
      <p:pic>
        <p:nvPicPr>
          <p:cNvPr id="304" name="Google Shape;304;p21"/>
          <p:cNvPicPr preferRelativeResize="0"/>
          <p:nvPr/>
        </p:nvPicPr>
        <p:blipFill rotWithShape="1">
          <a:blip r:embed="rId5">
            <a:alphaModFix/>
          </a:blip>
          <a:srcRect b="16546" l="0" r="0" t="12802"/>
          <a:stretch/>
        </p:blipFill>
        <p:spPr>
          <a:xfrm>
            <a:off x="8262600" y="3496050"/>
            <a:ext cx="257924" cy="323973"/>
          </a:xfrm>
          <a:prstGeom prst="rect">
            <a:avLst/>
          </a:prstGeom>
          <a:noFill/>
          <a:ln>
            <a:noFill/>
          </a:ln>
        </p:spPr>
      </p:pic>
      <p:pic>
        <p:nvPicPr>
          <p:cNvPr id="305" name="Google Shape;305;p21"/>
          <p:cNvPicPr preferRelativeResize="0"/>
          <p:nvPr/>
        </p:nvPicPr>
        <p:blipFill rotWithShape="1">
          <a:blip r:embed="rId6">
            <a:alphaModFix/>
          </a:blip>
          <a:srcRect b="13005" l="7740" r="0" t="0"/>
          <a:stretch/>
        </p:blipFill>
        <p:spPr>
          <a:xfrm>
            <a:off x="8262600" y="4230700"/>
            <a:ext cx="257924" cy="274273"/>
          </a:xfrm>
          <a:prstGeom prst="rect">
            <a:avLst/>
          </a:prstGeom>
          <a:noFill/>
          <a:ln>
            <a:noFill/>
          </a:ln>
        </p:spPr>
      </p:pic>
      <p:pic>
        <p:nvPicPr>
          <p:cNvPr id="306" name="Google Shape;306;p21"/>
          <p:cNvPicPr preferRelativeResize="0"/>
          <p:nvPr/>
        </p:nvPicPr>
        <p:blipFill rotWithShape="1">
          <a:blip r:embed="rId7">
            <a:alphaModFix/>
          </a:blip>
          <a:srcRect b="0" l="18650" r="18657" t="0"/>
          <a:stretch/>
        </p:blipFill>
        <p:spPr>
          <a:xfrm>
            <a:off x="8262600" y="4569325"/>
            <a:ext cx="257926" cy="274276"/>
          </a:xfrm>
          <a:prstGeom prst="rect">
            <a:avLst/>
          </a:prstGeom>
          <a:noFill/>
          <a:ln>
            <a:noFill/>
          </a:ln>
        </p:spPr>
      </p:pic>
      <p:pic>
        <p:nvPicPr>
          <p:cNvPr id="307" name="Google Shape;307;p21"/>
          <p:cNvPicPr preferRelativeResize="0"/>
          <p:nvPr/>
        </p:nvPicPr>
        <p:blipFill rotWithShape="1">
          <a:blip r:embed="rId8">
            <a:alphaModFix/>
          </a:blip>
          <a:srcRect b="29552" l="0" r="0" t="21623"/>
          <a:stretch/>
        </p:blipFill>
        <p:spPr>
          <a:xfrm>
            <a:off x="8262600" y="3884388"/>
            <a:ext cx="257924" cy="281952"/>
          </a:xfrm>
          <a:prstGeom prst="rect">
            <a:avLst/>
          </a:prstGeom>
          <a:noFill/>
          <a:ln>
            <a:noFill/>
          </a:ln>
        </p:spPr>
      </p:pic>
      <p:sp>
        <p:nvSpPr>
          <p:cNvPr id="308" name="Google Shape;308;p21"/>
          <p:cNvSpPr/>
          <p:nvPr/>
        </p:nvSpPr>
        <p:spPr>
          <a:xfrm>
            <a:off x="7830250" y="2306550"/>
            <a:ext cx="633900" cy="37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4800">
                <a:solidFill>
                  <a:schemeClr val="lt2"/>
                </a:solidFill>
                <a:latin typeface="Share Tech Mono"/>
                <a:ea typeface="Share Tech Mono"/>
                <a:cs typeface="Share Tech Mono"/>
                <a:sym typeface="Share Tech Mono"/>
              </a:rPr>
              <a:t>⥫</a:t>
            </a:r>
            <a:endParaRPr sz="4800">
              <a:solidFill>
                <a:schemeClr val="lt2"/>
              </a:solidFill>
              <a:latin typeface="Share Tech Mono"/>
              <a:ea typeface="Share Tech Mono"/>
              <a:cs typeface="Share Tech Mono"/>
              <a:sym typeface="Share Tech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0"/>
          <p:cNvPicPr preferRelativeResize="0"/>
          <p:nvPr/>
        </p:nvPicPr>
        <p:blipFill>
          <a:blip r:embed="rId3">
            <a:alphaModFix/>
          </a:blip>
          <a:stretch>
            <a:fillRect/>
          </a:stretch>
        </p:blipFill>
        <p:spPr>
          <a:xfrm>
            <a:off x="509800" y="595050"/>
            <a:ext cx="8124401" cy="4332649"/>
          </a:xfrm>
          <a:prstGeom prst="rect">
            <a:avLst/>
          </a:prstGeom>
          <a:noFill/>
          <a:ln>
            <a:noFill/>
          </a:ln>
        </p:spPr>
      </p:pic>
      <p:sp>
        <p:nvSpPr>
          <p:cNvPr id="372" name="Google Shape;372;p30"/>
          <p:cNvSpPr txBox="1"/>
          <p:nvPr/>
        </p:nvSpPr>
        <p:spPr>
          <a:xfrm>
            <a:off x="416975" y="168450"/>
            <a:ext cx="49077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sz="1600">
                <a:solidFill>
                  <a:schemeClr val="dk1"/>
                </a:solidFill>
                <a:latin typeface="Share Tech Mono"/>
                <a:ea typeface="Share Tech Mono"/>
                <a:cs typeface="Share Tech Mono"/>
                <a:sym typeface="Share Tech Mono"/>
              </a:rPr>
              <a:t>Diagrama Entidad Relación (pata de gallo)</a:t>
            </a:r>
            <a:endParaRPr b="1" i="1" sz="1600">
              <a:solidFill>
                <a:schemeClr val="dk1"/>
              </a:solidFill>
              <a:latin typeface="Share Tech Mono"/>
              <a:ea typeface="Share Tech Mono"/>
              <a:cs typeface="Share Tech Mono"/>
              <a:sym typeface="Share Tech Mono"/>
            </a:endParaRPr>
          </a:p>
        </p:txBody>
      </p:sp>
      <p:sp>
        <p:nvSpPr>
          <p:cNvPr id="373" name="Google Shape;37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txBox="1"/>
          <p:nvPr/>
        </p:nvSpPr>
        <p:spPr>
          <a:xfrm>
            <a:off x="511775" y="123525"/>
            <a:ext cx="826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400">
                <a:solidFill>
                  <a:schemeClr val="dk2"/>
                </a:solidFill>
                <a:latin typeface="Share Tech Mono"/>
                <a:ea typeface="Share Tech Mono"/>
                <a:cs typeface="Share Tech Mono"/>
                <a:sym typeface="Share Tech Mono"/>
              </a:rPr>
              <a:t>CONTENIDO:</a:t>
            </a:r>
            <a:r>
              <a:rPr lang="es-419" sz="2400">
                <a:solidFill>
                  <a:schemeClr val="dk2"/>
                </a:solidFill>
                <a:latin typeface="Share Tech Mono"/>
                <a:ea typeface="Share Tech Mono"/>
                <a:cs typeface="Share Tech Mono"/>
                <a:sym typeface="Share Tech Mono"/>
              </a:rPr>
              <a:t>Diccionario</a:t>
            </a:r>
            <a:r>
              <a:rPr lang="es-419" sz="2400">
                <a:solidFill>
                  <a:schemeClr val="dk2"/>
                </a:solidFill>
                <a:latin typeface="Share Tech Mono"/>
                <a:ea typeface="Share Tech Mono"/>
                <a:cs typeface="Share Tech Mono"/>
                <a:sym typeface="Share Tech Mono"/>
              </a:rPr>
              <a:t> de datos</a:t>
            </a:r>
            <a:endParaRPr sz="2400"/>
          </a:p>
        </p:txBody>
      </p:sp>
      <p:graphicFrame>
        <p:nvGraphicFramePr>
          <p:cNvPr id="379" name="Google Shape;379;p31"/>
          <p:cNvGraphicFramePr/>
          <p:nvPr/>
        </p:nvGraphicFramePr>
        <p:xfrm>
          <a:off x="511775" y="736375"/>
          <a:ext cx="3000000" cy="3000000"/>
        </p:xfrm>
        <a:graphic>
          <a:graphicData uri="http://schemas.openxmlformats.org/drawingml/2006/table">
            <a:tbl>
              <a:tblPr>
                <a:noFill/>
                <a:tableStyleId>{EC516E84-43BB-4665-B4BD-800722334418}</a:tableStyleId>
              </a:tblPr>
              <a:tblGrid>
                <a:gridCol w="638175"/>
                <a:gridCol w="1790700"/>
                <a:gridCol w="1228725"/>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abilities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00025">
                <a:tc>
                  <a:txBody>
                    <a:bodyPr/>
                    <a:lstStyle/>
                    <a:p>
                      <a:pPr indent="0" lvl="0" marL="0" rtl="0" algn="ctr">
                        <a:lnSpc>
                          <a:spcPct val="115000"/>
                        </a:lnSpc>
                        <a:spcBef>
                          <a:spcPts val="0"/>
                        </a:spcBef>
                        <a:spcAft>
                          <a:spcPts val="0"/>
                        </a:spcAft>
                        <a:buNone/>
                      </a:pPr>
                      <a:r>
                        <a:rPr lang="es-419" sz="1000">
                          <a:latin typeface="Verdana"/>
                          <a:ea typeface="Verdana"/>
                          <a:cs typeface="Verdana"/>
                          <a:sym typeface="Verdana"/>
                        </a:rPr>
                        <a:t>PK</a:t>
                      </a:r>
                      <a:endParaRPr sz="1000">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latin typeface="Verdana"/>
                          <a:ea typeface="Verdana"/>
                          <a:cs typeface="Verdana"/>
                          <a:sym typeface="Verdana"/>
                        </a:rPr>
                        <a:t>abil_id</a:t>
                      </a:r>
                      <a:endParaRPr sz="1000">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latin typeface="Verdana"/>
                          <a:ea typeface="Verdana"/>
                          <a:cs typeface="Verdana"/>
                          <a:sym typeface="Verdana"/>
                        </a:rPr>
                        <a:t>int(11) NN</a:t>
                      </a:r>
                      <a:endParaRPr sz="1000">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latin typeface="Verdana"/>
                          <a:ea typeface="Verdana"/>
                          <a:cs typeface="Verdana"/>
                          <a:sym typeface="Verdana"/>
                        </a:rPr>
                        <a:t>abil_name</a:t>
                      </a:r>
                      <a:endParaRPr sz="1000">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latin typeface="Verdana"/>
                          <a:ea typeface="Verdana"/>
                          <a:cs typeface="Verdana"/>
                          <a:sym typeface="Verdana"/>
                        </a:rPr>
                        <a:t>varchar(79) NN</a:t>
                      </a:r>
                      <a:endParaRPr sz="1000">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380" name="Google Shape;380;p31"/>
          <p:cNvGraphicFramePr/>
          <p:nvPr/>
        </p:nvGraphicFramePr>
        <p:xfrm>
          <a:off x="4970225" y="2911975"/>
          <a:ext cx="3000000" cy="3000000"/>
        </p:xfrm>
        <a:graphic>
          <a:graphicData uri="http://schemas.openxmlformats.org/drawingml/2006/table">
            <a:tbl>
              <a:tblPr>
                <a:noFill/>
                <a:tableStyleId>{EC516E84-43BB-4665-B4BD-800722334418}</a:tableStyleId>
              </a:tblPr>
              <a:tblGrid>
                <a:gridCol w="638175"/>
                <a:gridCol w="1790700"/>
                <a:gridCol w="122872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base_stats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pok_id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b_hp</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b_atk</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b_def</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b_sp_atk</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b_sp_def</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b_speed</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81" name="Google Shape;381;p31"/>
          <p:cNvGraphicFramePr/>
          <p:nvPr/>
        </p:nvGraphicFramePr>
        <p:xfrm>
          <a:off x="439200" y="3195800"/>
          <a:ext cx="3000000" cy="3000000"/>
        </p:xfrm>
        <a:graphic>
          <a:graphicData uri="http://schemas.openxmlformats.org/drawingml/2006/table">
            <a:tbl>
              <a:tblPr>
                <a:noFill/>
                <a:tableStyleId>{EC516E84-43BB-4665-B4BD-800722334418}</a:tableStyleId>
              </a:tblPr>
              <a:tblGrid>
                <a:gridCol w="638175"/>
                <a:gridCol w="1790700"/>
                <a:gridCol w="122872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moves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move_name</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varchar(79)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type_id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move_power</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smallint(6)</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move_pp</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smallint(6)</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move_accuracy</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smallint(6)</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382" name="Google Shape;382;p31"/>
          <p:cNvGraphicFramePr/>
          <p:nvPr/>
        </p:nvGraphicFramePr>
        <p:xfrm>
          <a:off x="4970225" y="1879275"/>
          <a:ext cx="3000000" cy="3000000"/>
        </p:xfrm>
        <a:graphic>
          <a:graphicData uri="http://schemas.openxmlformats.org/drawingml/2006/table">
            <a:tbl>
              <a:tblPr>
                <a:noFill/>
                <a:tableStyleId>{EC516E84-43BB-4665-B4BD-800722334418}</a:tableStyleId>
              </a:tblPr>
              <a:tblGrid>
                <a:gridCol w="638175"/>
                <a:gridCol w="1790700"/>
                <a:gridCol w="122872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type_efficacy</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damage_type_id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target_type_id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damage_factor</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83" name="Google Shape;383;p31"/>
          <p:cNvGraphicFramePr/>
          <p:nvPr/>
        </p:nvGraphicFramePr>
        <p:xfrm>
          <a:off x="511775" y="1987213"/>
          <a:ext cx="3000000" cy="3000000"/>
        </p:xfrm>
        <a:graphic>
          <a:graphicData uri="http://schemas.openxmlformats.org/drawingml/2006/table">
            <a:tbl>
              <a:tblPr>
                <a:noFill/>
                <a:tableStyleId>{EC516E84-43BB-4665-B4BD-800722334418}</a:tableStyleId>
              </a:tblPr>
              <a:tblGrid>
                <a:gridCol w="638175"/>
                <a:gridCol w="1790700"/>
                <a:gridCol w="122872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version_groups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version_id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version_name</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varchar(79)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order</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84" name="Google Shape;384;p31"/>
          <p:cNvGraphicFramePr/>
          <p:nvPr/>
        </p:nvGraphicFramePr>
        <p:xfrm>
          <a:off x="4557950" y="807925"/>
          <a:ext cx="3000000" cy="3000000"/>
        </p:xfrm>
        <a:graphic>
          <a:graphicData uri="http://schemas.openxmlformats.org/drawingml/2006/table">
            <a:tbl>
              <a:tblPr>
                <a:noFill/>
                <a:tableStyleId>{EC516E84-43BB-4665-B4BD-800722334418}</a:tableStyleId>
              </a:tblPr>
              <a:tblGrid>
                <a:gridCol w="952500"/>
                <a:gridCol w="1724025"/>
                <a:gridCol w="143827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pokemon_evolution</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evol_id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evolved_species_id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evol_minimum_level</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sp>
        <p:nvSpPr>
          <p:cNvPr id="385" name="Google Shape;38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aphicFrame>
        <p:nvGraphicFramePr>
          <p:cNvPr id="390" name="Google Shape;390;p32"/>
          <p:cNvGraphicFramePr/>
          <p:nvPr/>
        </p:nvGraphicFramePr>
        <p:xfrm>
          <a:off x="534250" y="2555700"/>
          <a:ext cx="3000000" cy="3000000"/>
        </p:xfrm>
        <a:graphic>
          <a:graphicData uri="http://schemas.openxmlformats.org/drawingml/2006/table">
            <a:tbl>
              <a:tblPr>
                <a:noFill/>
                <a:tableStyleId>{EC516E84-43BB-4665-B4BD-800722334418}</a:tableStyleId>
              </a:tblPr>
              <a:tblGrid>
                <a:gridCol w="952500"/>
                <a:gridCol w="1724025"/>
                <a:gridCol w="1438275"/>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c>
                  <a:txBody>
                    <a:bodyPr/>
                    <a:lstStyle/>
                    <a:p>
                      <a:pPr indent="0" lvl="0" marL="0" marR="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pokemon_Evolution_matchup</a:t>
                      </a:r>
                      <a:endParaRPr sz="1000">
                        <a:solidFill>
                          <a:srgbClr val="FFFFFF"/>
                        </a:solidFill>
                        <a:latin typeface="Verdana"/>
                        <a:ea typeface="Verdana"/>
                        <a:cs typeface="Verdana"/>
                        <a:sym typeface="Verdana"/>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pok_id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evolves_from_species_id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hab_id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gender_rate</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capture_rate</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base_happiness</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391" name="Google Shape;391;p32"/>
          <p:cNvGraphicFramePr/>
          <p:nvPr/>
        </p:nvGraphicFramePr>
        <p:xfrm>
          <a:off x="4880400" y="3666350"/>
          <a:ext cx="3000000" cy="3000000"/>
        </p:xfrm>
        <a:graphic>
          <a:graphicData uri="http://schemas.openxmlformats.org/drawingml/2006/table">
            <a:tbl>
              <a:tblPr>
                <a:noFill/>
                <a:tableStyleId>{EC516E84-43BB-4665-B4BD-800722334418}</a:tableStyleId>
              </a:tblPr>
              <a:tblGrid>
                <a:gridCol w="952500"/>
                <a:gridCol w="1600200"/>
                <a:gridCol w="1181100"/>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pokemon_habitat</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hab_id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hab_name</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varchar(79)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hab_descript</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varchar(400)</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92" name="Google Shape;392;p32"/>
          <p:cNvGraphicFramePr/>
          <p:nvPr/>
        </p:nvGraphicFramePr>
        <p:xfrm>
          <a:off x="915250" y="635300"/>
          <a:ext cx="3000000" cy="3000000"/>
        </p:xfrm>
        <a:graphic>
          <a:graphicData uri="http://schemas.openxmlformats.org/drawingml/2006/table">
            <a:tbl>
              <a:tblPr>
                <a:noFill/>
                <a:tableStyleId>{EC516E84-43BB-4665-B4BD-800722334418}</a:tableStyleId>
              </a:tblPr>
              <a:tblGrid>
                <a:gridCol w="952500"/>
                <a:gridCol w="1600200"/>
                <a:gridCol w="1181100"/>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pokemon_moves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pok_id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version_group_id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move_id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method_id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level</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93" name="Google Shape;393;p32"/>
          <p:cNvGraphicFramePr/>
          <p:nvPr/>
        </p:nvGraphicFramePr>
        <p:xfrm>
          <a:off x="4936525" y="635300"/>
          <a:ext cx="3000000" cy="3000000"/>
        </p:xfrm>
        <a:graphic>
          <a:graphicData uri="http://schemas.openxmlformats.org/drawingml/2006/table">
            <a:tbl>
              <a:tblPr>
                <a:noFill/>
                <a:tableStyleId>{EC516E84-43BB-4665-B4BD-800722334418}</a:tableStyleId>
              </a:tblPr>
              <a:tblGrid>
                <a:gridCol w="952500"/>
                <a:gridCol w="1600200"/>
                <a:gridCol w="1181100"/>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pokemon_move_methods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method_id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method_name</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varchar(79)</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394" name="Google Shape;394;p32"/>
          <p:cNvGraphicFramePr/>
          <p:nvPr/>
        </p:nvGraphicFramePr>
        <p:xfrm>
          <a:off x="4936525" y="1476600"/>
          <a:ext cx="3000000" cy="3000000"/>
        </p:xfrm>
        <a:graphic>
          <a:graphicData uri="http://schemas.openxmlformats.org/drawingml/2006/table">
            <a:tbl>
              <a:tblPr>
                <a:noFill/>
                <a:tableStyleId>{EC516E84-43BB-4665-B4BD-800722334418}</a:tableStyleId>
              </a:tblPr>
              <a:tblGrid>
                <a:gridCol w="952500"/>
                <a:gridCol w="1600200"/>
                <a:gridCol w="1181100"/>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pokemon_types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 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pok_id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type_id</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slot</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graphicFrame>
        <p:nvGraphicFramePr>
          <p:cNvPr id="395" name="Google Shape;395;p32"/>
          <p:cNvGraphicFramePr/>
          <p:nvPr/>
        </p:nvGraphicFramePr>
        <p:xfrm>
          <a:off x="4936525" y="2504600"/>
          <a:ext cx="3000000" cy="3000000"/>
        </p:xfrm>
        <a:graphic>
          <a:graphicData uri="http://schemas.openxmlformats.org/drawingml/2006/table">
            <a:tbl>
              <a:tblPr>
                <a:noFill/>
                <a:tableStyleId>{EC516E84-43BB-4665-B4BD-800722334418}</a:tableStyleId>
              </a:tblPr>
              <a:tblGrid>
                <a:gridCol w="952500"/>
                <a:gridCol w="1600200"/>
                <a:gridCol w="1181100"/>
              </a:tblGrid>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38761D"/>
                    </a:solidFill>
                  </a:tcPr>
                </a:tc>
                <a:tc>
                  <a:txBody>
                    <a:bodyPr/>
                    <a:lstStyle/>
                    <a:p>
                      <a:pPr indent="0" lvl="0" marL="0" rtl="0" algn="ctr">
                        <a:lnSpc>
                          <a:spcPct val="115000"/>
                        </a:lnSpc>
                        <a:spcBef>
                          <a:spcPts val="0"/>
                        </a:spcBef>
                        <a:spcAft>
                          <a:spcPts val="0"/>
                        </a:spcAft>
                        <a:buNone/>
                      </a:pPr>
                      <a:r>
                        <a:rPr lang="es-419" sz="1000">
                          <a:solidFill>
                            <a:srgbClr val="FFFFFF"/>
                          </a:solidFill>
                          <a:latin typeface="Verdana"/>
                          <a:ea typeface="Verdana"/>
                          <a:cs typeface="Verdana"/>
                          <a:sym typeface="Verdana"/>
                        </a:rPr>
                        <a:t>types</a:t>
                      </a:r>
                      <a:endParaRPr sz="1000">
                        <a:solidFill>
                          <a:srgbClr val="FFFFFF"/>
                        </a:solidFill>
                        <a:latin typeface="Verdana"/>
                        <a:ea typeface="Verdana"/>
                        <a:cs typeface="Verdana"/>
                        <a:sym typeface="Verdana"/>
                      </a:endParaRPr>
                    </a:p>
                  </a:txBody>
                  <a:tcPr marT="19050" marB="19050" marR="28575" marL="28575" anchor="b">
                    <a:lnT cap="flat" cmpd="sng" w="9525">
                      <a:solidFill>
                        <a:srgbClr val="000000"/>
                      </a:solidFill>
                      <a:prstDash val="solid"/>
                      <a:round/>
                      <a:headEnd len="sm" w="sm" type="none"/>
                      <a:tailEnd len="sm" w="sm" type="none"/>
                    </a:lnT>
                    <a:solidFill>
                      <a:srgbClr val="38761D"/>
                    </a:solidFill>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38761D"/>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PK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type_id</a:t>
                      </a:r>
                      <a:endParaRPr sz="1000">
                        <a:solidFill>
                          <a:srgbClr val="424242"/>
                        </a:solidFill>
                        <a:latin typeface="Verdana"/>
                        <a:ea typeface="Verdana"/>
                        <a:cs typeface="Verdana"/>
                        <a:sym typeface="Verdana"/>
                      </a:endParaRPr>
                    </a:p>
                  </a:txBody>
                  <a:tcPr marT="19050" marB="19050" marR="28575" marL="28575" anchor="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7E6A3"/>
                    </a:solidFill>
                  </a:tcPr>
                </a:tc>
              </a:tr>
              <a:tr h="219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type_name</a:t>
                      </a:r>
                      <a:endParaRPr sz="1000">
                        <a:solidFill>
                          <a:srgbClr val="424242"/>
                        </a:solidFill>
                        <a:latin typeface="Verdana"/>
                        <a:ea typeface="Verdana"/>
                        <a:cs typeface="Verdana"/>
                        <a:sym typeface="Verdana"/>
                      </a:endParaRPr>
                    </a:p>
                  </a:txBody>
                  <a:tcPr marT="19050" marB="19050" marR="28575" marL="28575" anchor="b">
                    <a:solidFill>
                      <a:srgbClr val="D9EAD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varchar(79) NN</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solidFill>
                      <a:srgbClr val="D9EAD3"/>
                    </a:solidFill>
                  </a:tcPr>
                </a:tc>
              </a:tr>
              <a:tr h="219075">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FK</a:t>
                      </a:r>
                      <a:endParaRPr sz="1000">
                        <a:solidFill>
                          <a:srgbClr val="424242"/>
                        </a:solidFill>
                        <a:latin typeface="Verdana"/>
                        <a:ea typeface="Verdana"/>
                        <a:cs typeface="Verdana"/>
                        <a:sym typeface="Verdana"/>
                      </a:endParaRPr>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damage_type_id</a:t>
                      </a:r>
                      <a:endParaRPr sz="1000">
                        <a:solidFill>
                          <a:srgbClr val="424242"/>
                        </a:solidFill>
                        <a:latin typeface="Verdana"/>
                        <a:ea typeface="Verdana"/>
                        <a:cs typeface="Verdana"/>
                        <a:sym typeface="Verdana"/>
                      </a:endParaRPr>
                    </a:p>
                  </a:txBody>
                  <a:tcPr marT="19050" marB="19050" marR="28575" marL="28575" anchor="b">
                    <a:lnB cap="flat" cmpd="sng" w="9525">
                      <a:solidFill>
                        <a:srgbClr val="000000"/>
                      </a:solidFill>
                      <a:prstDash val="solid"/>
                      <a:round/>
                      <a:headEnd len="sm" w="sm" type="none"/>
                      <a:tailEnd len="sm" w="sm" type="none"/>
                    </a:lnB>
                    <a:solidFill>
                      <a:srgbClr val="D7E6A3"/>
                    </a:solidFill>
                  </a:tcPr>
                </a:tc>
                <a:tc>
                  <a:txBody>
                    <a:bodyPr/>
                    <a:lstStyle/>
                    <a:p>
                      <a:pPr indent="0" lvl="0" marL="0" rtl="0" algn="ctr">
                        <a:lnSpc>
                          <a:spcPct val="115000"/>
                        </a:lnSpc>
                        <a:spcBef>
                          <a:spcPts val="0"/>
                        </a:spcBef>
                        <a:spcAft>
                          <a:spcPts val="0"/>
                        </a:spcAft>
                        <a:buNone/>
                      </a:pPr>
                      <a:r>
                        <a:rPr lang="es-419" sz="1000">
                          <a:solidFill>
                            <a:srgbClr val="424242"/>
                          </a:solidFill>
                          <a:latin typeface="Verdana"/>
                          <a:ea typeface="Verdana"/>
                          <a:cs typeface="Verdana"/>
                          <a:sym typeface="Verdana"/>
                        </a:rPr>
                        <a:t>int(11)</a:t>
                      </a:r>
                      <a:endParaRPr sz="1000">
                        <a:solidFill>
                          <a:srgbClr val="424242"/>
                        </a:solidFill>
                        <a:latin typeface="Verdana"/>
                        <a:ea typeface="Verdana"/>
                        <a:cs typeface="Verdana"/>
                        <a:sym typeface="Verdana"/>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D7E6A3"/>
                    </a:solidFill>
                  </a:tcPr>
                </a:tc>
              </a:tr>
            </a:tbl>
          </a:graphicData>
        </a:graphic>
      </p:graphicFrame>
      <p:sp>
        <p:nvSpPr>
          <p:cNvPr id="396" name="Google Shape;39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402" name="Google Shape;402;p33"/>
          <p:cNvPicPr preferRelativeResize="0"/>
          <p:nvPr/>
        </p:nvPicPr>
        <p:blipFill>
          <a:blip r:embed="rId3">
            <a:alphaModFix/>
          </a:blip>
          <a:stretch>
            <a:fillRect/>
          </a:stretch>
        </p:blipFill>
        <p:spPr>
          <a:xfrm>
            <a:off x="1740401" y="801989"/>
            <a:ext cx="1544065" cy="1842036"/>
          </a:xfrm>
          <a:prstGeom prst="rect">
            <a:avLst/>
          </a:prstGeom>
          <a:noFill/>
          <a:ln>
            <a:noFill/>
          </a:ln>
        </p:spPr>
      </p:pic>
      <p:pic>
        <p:nvPicPr>
          <p:cNvPr id="403" name="Google Shape;403;p33"/>
          <p:cNvPicPr preferRelativeResize="0"/>
          <p:nvPr/>
        </p:nvPicPr>
        <p:blipFill>
          <a:blip r:embed="rId4">
            <a:alphaModFix/>
          </a:blip>
          <a:stretch>
            <a:fillRect/>
          </a:stretch>
        </p:blipFill>
        <p:spPr>
          <a:xfrm>
            <a:off x="1003263" y="602850"/>
            <a:ext cx="3018342" cy="199139"/>
          </a:xfrm>
          <a:prstGeom prst="rect">
            <a:avLst/>
          </a:prstGeom>
          <a:noFill/>
          <a:ln>
            <a:noFill/>
          </a:ln>
        </p:spPr>
      </p:pic>
      <p:pic>
        <p:nvPicPr>
          <p:cNvPr id="404" name="Google Shape;404;p33"/>
          <p:cNvPicPr preferRelativeResize="0"/>
          <p:nvPr/>
        </p:nvPicPr>
        <p:blipFill>
          <a:blip r:embed="rId5">
            <a:alphaModFix/>
          </a:blip>
          <a:stretch>
            <a:fillRect/>
          </a:stretch>
        </p:blipFill>
        <p:spPr>
          <a:xfrm>
            <a:off x="4708039" y="615285"/>
            <a:ext cx="3123025" cy="149354"/>
          </a:xfrm>
          <a:prstGeom prst="rect">
            <a:avLst/>
          </a:prstGeom>
          <a:noFill/>
          <a:ln>
            <a:noFill/>
          </a:ln>
        </p:spPr>
      </p:pic>
      <p:pic>
        <p:nvPicPr>
          <p:cNvPr id="405" name="Google Shape;405;p33"/>
          <p:cNvPicPr preferRelativeResize="0"/>
          <p:nvPr/>
        </p:nvPicPr>
        <p:blipFill>
          <a:blip r:embed="rId6">
            <a:alphaModFix/>
          </a:blip>
          <a:stretch>
            <a:fillRect/>
          </a:stretch>
        </p:blipFill>
        <p:spPr>
          <a:xfrm>
            <a:off x="4398342" y="777086"/>
            <a:ext cx="3742395" cy="1866929"/>
          </a:xfrm>
          <a:prstGeom prst="rect">
            <a:avLst/>
          </a:prstGeom>
          <a:noFill/>
          <a:ln>
            <a:noFill/>
          </a:ln>
        </p:spPr>
      </p:pic>
      <p:pic>
        <p:nvPicPr>
          <p:cNvPr id="406" name="Google Shape;406;p33"/>
          <p:cNvPicPr preferRelativeResize="0"/>
          <p:nvPr/>
        </p:nvPicPr>
        <p:blipFill>
          <a:blip r:embed="rId7">
            <a:alphaModFix/>
          </a:blip>
          <a:stretch>
            <a:fillRect/>
          </a:stretch>
        </p:blipFill>
        <p:spPr>
          <a:xfrm>
            <a:off x="1273725" y="2962225"/>
            <a:ext cx="2477426" cy="199150"/>
          </a:xfrm>
          <a:prstGeom prst="rect">
            <a:avLst/>
          </a:prstGeom>
          <a:noFill/>
          <a:ln>
            <a:noFill/>
          </a:ln>
        </p:spPr>
      </p:pic>
      <p:pic>
        <p:nvPicPr>
          <p:cNvPr id="407" name="Google Shape;407;p33"/>
          <p:cNvPicPr preferRelativeResize="0"/>
          <p:nvPr/>
        </p:nvPicPr>
        <p:blipFill>
          <a:blip r:embed="rId8">
            <a:alphaModFix/>
          </a:blip>
          <a:stretch>
            <a:fillRect/>
          </a:stretch>
        </p:blipFill>
        <p:spPr>
          <a:xfrm>
            <a:off x="568462" y="3161375"/>
            <a:ext cx="3887950" cy="1717754"/>
          </a:xfrm>
          <a:prstGeom prst="rect">
            <a:avLst/>
          </a:prstGeom>
          <a:noFill/>
          <a:ln>
            <a:noFill/>
          </a:ln>
        </p:spPr>
      </p:pic>
      <p:pic>
        <p:nvPicPr>
          <p:cNvPr id="408" name="Google Shape;408;p33"/>
          <p:cNvPicPr preferRelativeResize="0"/>
          <p:nvPr/>
        </p:nvPicPr>
        <p:blipFill>
          <a:blip r:embed="rId9">
            <a:alphaModFix/>
          </a:blip>
          <a:stretch>
            <a:fillRect/>
          </a:stretch>
        </p:blipFill>
        <p:spPr>
          <a:xfrm>
            <a:off x="5067678" y="2962224"/>
            <a:ext cx="2877830" cy="197735"/>
          </a:xfrm>
          <a:prstGeom prst="rect">
            <a:avLst/>
          </a:prstGeom>
          <a:noFill/>
          <a:ln>
            <a:noFill/>
          </a:ln>
        </p:spPr>
      </p:pic>
      <p:pic>
        <p:nvPicPr>
          <p:cNvPr id="409" name="Google Shape;409;p33"/>
          <p:cNvPicPr preferRelativeResize="0"/>
          <p:nvPr/>
        </p:nvPicPr>
        <p:blipFill>
          <a:blip r:embed="rId10">
            <a:alphaModFix/>
          </a:blip>
          <a:stretch>
            <a:fillRect/>
          </a:stretch>
        </p:blipFill>
        <p:spPr>
          <a:xfrm>
            <a:off x="4810150" y="3159959"/>
            <a:ext cx="3392875" cy="1598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415" name="Google Shape;415;p34"/>
          <p:cNvGrpSpPr/>
          <p:nvPr/>
        </p:nvGrpSpPr>
        <p:grpSpPr>
          <a:xfrm>
            <a:off x="477154" y="676157"/>
            <a:ext cx="3579007" cy="1988736"/>
            <a:chOff x="477150" y="676175"/>
            <a:chExt cx="4019550" cy="2362200"/>
          </a:xfrm>
        </p:grpSpPr>
        <p:pic>
          <p:nvPicPr>
            <p:cNvPr id="416" name="Google Shape;416;p34"/>
            <p:cNvPicPr preferRelativeResize="0"/>
            <p:nvPr/>
          </p:nvPicPr>
          <p:blipFill>
            <a:blip r:embed="rId3">
              <a:alphaModFix/>
            </a:blip>
            <a:stretch>
              <a:fillRect/>
            </a:stretch>
          </p:blipFill>
          <p:spPr>
            <a:xfrm>
              <a:off x="477150" y="676175"/>
              <a:ext cx="4019550" cy="247650"/>
            </a:xfrm>
            <a:prstGeom prst="rect">
              <a:avLst/>
            </a:prstGeom>
            <a:noFill/>
            <a:ln>
              <a:noFill/>
            </a:ln>
          </p:spPr>
        </p:pic>
        <p:pic>
          <p:nvPicPr>
            <p:cNvPr id="417" name="Google Shape;417;p34"/>
            <p:cNvPicPr preferRelativeResize="0"/>
            <p:nvPr/>
          </p:nvPicPr>
          <p:blipFill>
            <a:blip r:embed="rId4">
              <a:alphaModFix/>
            </a:blip>
            <a:stretch>
              <a:fillRect/>
            </a:stretch>
          </p:blipFill>
          <p:spPr>
            <a:xfrm>
              <a:off x="1291538" y="923825"/>
              <a:ext cx="2390775" cy="2114550"/>
            </a:xfrm>
            <a:prstGeom prst="rect">
              <a:avLst/>
            </a:prstGeom>
            <a:noFill/>
            <a:ln>
              <a:noFill/>
            </a:ln>
          </p:spPr>
        </p:pic>
      </p:grpSp>
      <p:grpSp>
        <p:nvGrpSpPr>
          <p:cNvPr id="418" name="Google Shape;418;p34"/>
          <p:cNvGrpSpPr/>
          <p:nvPr/>
        </p:nvGrpSpPr>
        <p:grpSpPr>
          <a:xfrm>
            <a:off x="4479985" y="676152"/>
            <a:ext cx="3640493" cy="2072632"/>
            <a:chOff x="4480075" y="676150"/>
            <a:chExt cx="4076700" cy="2324100"/>
          </a:xfrm>
        </p:grpSpPr>
        <p:pic>
          <p:nvPicPr>
            <p:cNvPr id="419" name="Google Shape;419;p34"/>
            <p:cNvPicPr preferRelativeResize="0"/>
            <p:nvPr/>
          </p:nvPicPr>
          <p:blipFill>
            <a:blip r:embed="rId5">
              <a:alphaModFix/>
            </a:blip>
            <a:stretch>
              <a:fillRect/>
            </a:stretch>
          </p:blipFill>
          <p:spPr>
            <a:xfrm>
              <a:off x="4480075" y="676150"/>
              <a:ext cx="4076700" cy="209550"/>
            </a:xfrm>
            <a:prstGeom prst="rect">
              <a:avLst/>
            </a:prstGeom>
            <a:noFill/>
            <a:ln>
              <a:noFill/>
            </a:ln>
          </p:spPr>
        </p:pic>
        <p:pic>
          <p:nvPicPr>
            <p:cNvPr id="420" name="Google Shape;420;p34"/>
            <p:cNvPicPr preferRelativeResize="0"/>
            <p:nvPr/>
          </p:nvPicPr>
          <p:blipFill>
            <a:blip r:embed="rId6">
              <a:alphaModFix/>
            </a:blip>
            <a:stretch>
              <a:fillRect/>
            </a:stretch>
          </p:blipFill>
          <p:spPr>
            <a:xfrm>
              <a:off x="4889661" y="885700"/>
              <a:ext cx="3257550" cy="2114550"/>
            </a:xfrm>
            <a:prstGeom prst="rect">
              <a:avLst/>
            </a:prstGeom>
            <a:noFill/>
            <a:ln>
              <a:noFill/>
            </a:ln>
          </p:spPr>
        </p:pic>
      </p:grpSp>
      <p:grpSp>
        <p:nvGrpSpPr>
          <p:cNvPr id="421" name="Google Shape;421;p34"/>
          <p:cNvGrpSpPr/>
          <p:nvPr/>
        </p:nvGrpSpPr>
        <p:grpSpPr>
          <a:xfrm>
            <a:off x="2230537" y="2929504"/>
            <a:ext cx="4682936" cy="1820349"/>
            <a:chOff x="640925" y="3127925"/>
            <a:chExt cx="5505450" cy="2247900"/>
          </a:xfrm>
        </p:grpSpPr>
        <p:pic>
          <p:nvPicPr>
            <p:cNvPr id="422" name="Google Shape;422;p34"/>
            <p:cNvPicPr preferRelativeResize="0"/>
            <p:nvPr/>
          </p:nvPicPr>
          <p:blipFill>
            <a:blip r:embed="rId7">
              <a:alphaModFix/>
            </a:blip>
            <a:stretch>
              <a:fillRect/>
            </a:stretch>
          </p:blipFill>
          <p:spPr>
            <a:xfrm>
              <a:off x="707600" y="3127925"/>
              <a:ext cx="5372100" cy="152400"/>
            </a:xfrm>
            <a:prstGeom prst="rect">
              <a:avLst/>
            </a:prstGeom>
            <a:noFill/>
            <a:ln>
              <a:noFill/>
            </a:ln>
          </p:spPr>
        </p:pic>
        <p:pic>
          <p:nvPicPr>
            <p:cNvPr id="423" name="Google Shape;423;p34"/>
            <p:cNvPicPr preferRelativeResize="0"/>
            <p:nvPr/>
          </p:nvPicPr>
          <p:blipFill>
            <a:blip r:embed="rId8">
              <a:alphaModFix/>
            </a:blip>
            <a:stretch>
              <a:fillRect/>
            </a:stretch>
          </p:blipFill>
          <p:spPr>
            <a:xfrm>
              <a:off x="640925" y="3280325"/>
              <a:ext cx="5505450" cy="20955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429" name="Google Shape;429;p35"/>
          <p:cNvGrpSpPr/>
          <p:nvPr/>
        </p:nvGrpSpPr>
        <p:grpSpPr>
          <a:xfrm>
            <a:off x="487609" y="697124"/>
            <a:ext cx="4071462" cy="1988797"/>
            <a:chOff x="487600" y="697125"/>
            <a:chExt cx="4505325" cy="2305050"/>
          </a:xfrm>
        </p:grpSpPr>
        <p:pic>
          <p:nvPicPr>
            <p:cNvPr id="430" name="Google Shape;430;p35"/>
            <p:cNvPicPr preferRelativeResize="0"/>
            <p:nvPr/>
          </p:nvPicPr>
          <p:blipFill>
            <a:blip r:embed="rId3">
              <a:alphaModFix/>
            </a:blip>
            <a:stretch>
              <a:fillRect/>
            </a:stretch>
          </p:blipFill>
          <p:spPr>
            <a:xfrm>
              <a:off x="778113" y="697125"/>
              <a:ext cx="3924300" cy="142875"/>
            </a:xfrm>
            <a:prstGeom prst="rect">
              <a:avLst/>
            </a:prstGeom>
            <a:noFill/>
            <a:ln>
              <a:noFill/>
            </a:ln>
          </p:spPr>
        </p:pic>
        <p:pic>
          <p:nvPicPr>
            <p:cNvPr id="431" name="Google Shape;431;p35"/>
            <p:cNvPicPr preferRelativeResize="0"/>
            <p:nvPr/>
          </p:nvPicPr>
          <p:blipFill>
            <a:blip r:embed="rId4">
              <a:alphaModFix/>
            </a:blip>
            <a:stretch>
              <a:fillRect/>
            </a:stretch>
          </p:blipFill>
          <p:spPr>
            <a:xfrm>
              <a:off x="487600" y="840000"/>
              <a:ext cx="4505325" cy="2162175"/>
            </a:xfrm>
            <a:prstGeom prst="rect">
              <a:avLst/>
            </a:prstGeom>
            <a:noFill/>
            <a:ln>
              <a:noFill/>
            </a:ln>
          </p:spPr>
        </p:pic>
      </p:grpSp>
      <p:grpSp>
        <p:nvGrpSpPr>
          <p:cNvPr id="432" name="Google Shape;432;p35"/>
          <p:cNvGrpSpPr/>
          <p:nvPr/>
        </p:nvGrpSpPr>
        <p:grpSpPr>
          <a:xfrm>
            <a:off x="4659940" y="697143"/>
            <a:ext cx="3896828" cy="1988759"/>
            <a:chOff x="2341775" y="2882200"/>
            <a:chExt cx="4248150" cy="2079204"/>
          </a:xfrm>
        </p:grpSpPr>
        <p:pic>
          <p:nvPicPr>
            <p:cNvPr id="433" name="Google Shape;433;p35"/>
            <p:cNvPicPr preferRelativeResize="0"/>
            <p:nvPr/>
          </p:nvPicPr>
          <p:blipFill>
            <a:blip r:embed="rId5">
              <a:alphaModFix/>
            </a:blip>
            <a:stretch>
              <a:fillRect/>
            </a:stretch>
          </p:blipFill>
          <p:spPr>
            <a:xfrm>
              <a:off x="2341775" y="2882200"/>
              <a:ext cx="4248150" cy="190500"/>
            </a:xfrm>
            <a:prstGeom prst="rect">
              <a:avLst/>
            </a:prstGeom>
            <a:noFill/>
            <a:ln>
              <a:noFill/>
            </a:ln>
          </p:spPr>
        </p:pic>
        <p:pic>
          <p:nvPicPr>
            <p:cNvPr id="434" name="Google Shape;434;p35"/>
            <p:cNvPicPr preferRelativeResize="0"/>
            <p:nvPr/>
          </p:nvPicPr>
          <p:blipFill>
            <a:blip r:embed="rId6">
              <a:alphaModFix/>
            </a:blip>
            <a:stretch>
              <a:fillRect/>
            </a:stretch>
          </p:blipFill>
          <p:spPr>
            <a:xfrm>
              <a:off x="3341213" y="3072700"/>
              <a:ext cx="2249275" cy="1888704"/>
            </a:xfrm>
            <a:prstGeom prst="rect">
              <a:avLst/>
            </a:prstGeom>
            <a:noFill/>
            <a:ln>
              <a:noFill/>
            </a:ln>
          </p:spPr>
        </p:pic>
      </p:grpSp>
      <p:grpSp>
        <p:nvGrpSpPr>
          <p:cNvPr id="435" name="Google Shape;435;p35"/>
          <p:cNvGrpSpPr/>
          <p:nvPr/>
        </p:nvGrpSpPr>
        <p:grpSpPr>
          <a:xfrm>
            <a:off x="574965" y="2832572"/>
            <a:ext cx="4518385" cy="2043930"/>
            <a:chOff x="2251813" y="3141275"/>
            <a:chExt cx="4886325" cy="2343150"/>
          </a:xfrm>
        </p:grpSpPr>
        <p:pic>
          <p:nvPicPr>
            <p:cNvPr id="436" name="Google Shape;436;p35"/>
            <p:cNvPicPr preferRelativeResize="0"/>
            <p:nvPr/>
          </p:nvPicPr>
          <p:blipFill>
            <a:blip r:embed="rId7">
              <a:alphaModFix/>
            </a:blip>
            <a:stretch>
              <a:fillRect/>
            </a:stretch>
          </p:blipFill>
          <p:spPr>
            <a:xfrm>
              <a:off x="3209088" y="3141275"/>
              <a:ext cx="2971800" cy="190500"/>
            </a:xfrm>
            <a:prstGeom prst="rect">
              <a:avLst/>
            </a:prstGeom>
            <a:noFill/>
            <a:ln>
              <a:noFill/>
            </a:ln>
          </p:spPr>
        </p:pic>
        <p:pic>
          <p:nvPicPr>
            <p:cNvPr id="437" name="Google Shape;437;p35"/>
            <p:cNvPicPr preferRelativeResize="0"/>
            <p:nvPr/>
          </p:nvPicPr>
          <p:blipFill>
            <a:blip r:embed="rId8">
              <a:alphaModFix/>
            </a:blip>
            <a:stretch>
              <a:fillRect/>
            </a:stretch>
          </p:blipFill>
          <p:spPr>
            <a:xfrm>
              <a:off x="2251813" y="3331775"/>
              <a:ext cx="4886325" cy="21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443" name="Google Shape;443;p36"/>
          <p:cNvGrpSpPr/>
          <p:nvPr/>
        </p:nvGrpSpPr>
        <p:grpSpPr>
          <a:xfrm>
            <a:off x="906650" y="1395413"/>
            <a:ext cx="2981325" cy="2352675"/>
            <a:chOff x="560950" y="707600"/>
            <a:chExt cx="2981325" cy="2352675"/>
          </a:xfrm>
        </p:grpSpPr>
        <p:pic>
          <p:nvPicPr>
            <p:cNvPr id="444" name="Google Shape;444;p36"/>
            <p:cNvPicPr preferRelativeResize="0"/>
            <p:nvPr/>
          </p:nvPicPr>
          <p:blipFill>
            <a:blip r:embed="rId3">
              <a:alphaModFix/>
            </a:blip>
            <a:stretch>
              <a:fillRect/>
            </a:stretch>
          </p:blipFill>
          <p:spPr>
            <a:xfrm>
              <a:off x="560950" y="707600"/>
              <a:ext cx="2981325" cy="190500"/>
            </a:xfrm>
            <a:prstGeom prst="rect">
              <a:avLst/>
            </a:prstGeom>
            <a:noFill/>
            <a:ln>
              <a:noFill/>
            </a:ln>
          </p:spPr>
        </p:pic>
        <p:pic>
          <p:nvPicPr>
            <p:cNvPr id="445" name="Google Shape;445;p36"/>
            <p:cNvPicPr preferRelativeResize="0"/>
            <p:nvPr/>
          </p:nvPicPr>
          <p:blipFill>
            <a:blip r:embed="rId4">
              <a:alphaModFix/>
            </a:blip>
            <a:stretch>
              <a:fillRect/>
            </a:stretch>
          </p:blipFill>
          <p:spPr>
            <a:xfrm>
              <a:off x="703825" y="898100"/>
              <a:ext cx="2695575" cy="2162175"/>
            </a:xfrm>
            <a:prstGeom prst="rect">
              <a:avLst/>
            </a:prstGeom>
            <a:noFill/>
            <a:ln>
              <a:noFill/>
            </a:ln>
          </p:spPr>
        </p:pic>
      </p:grpSp>
      <p:grpSp>
        <p:nvGrpSpPr>
          <p:cNvPr id="446" name="Google Shape;446;p36"/>
          <p:cNvGrpSpPr/>
          <p:nvPr/>
        </p:nvGrpSpPr>
        <p:grpSpPr>
          <a:xfrm>
            <a:off x="4564150" y="1404938"/>
            <a:ext cx="3733800" cy="2333625"/>
            <a:chOff x="4103225" y="707600"/>
            <a:chExt cx="3733800" cy="2333625"/>
          </a:xfrm>
        </p:grpSpPr>
        <p:pic>
          <p:nvPicPr>
            <p:cNvPr id="447" name="Google Shape;447;p36"/>
            <p:cNvPicPr preferRelativeResize="0"/>
            <p:nvPr/>
          </p:nvPicPr>
          <p:blipFill>
            <a:blip r:embed="rId5">
              <a:alphaModFix/>
            </a:blip>
            <a:stretch>
              <a:fillRect/>
            </a:stretch>
          </p:blipFill>
          <p:spPr>
            <a:xfrm>
              <a:off x="4103225" y="707600"/>
              <a:ext cx="3733800" cy="228600"/>
            </a:xfrm>
            <a:prstGeom prst="rect">
              <a:avLst/>
            </a:prstGeom>
            <a:noFill/>
            <a:ln>
              <a:noFill/>
            </a:ln>
          </p:spPr>
        </p:pic>
        <p:pic>
          <p:nvPicPr>
            <p:cNvPr id="448" name="Google Shape;448;p36"/>
            <p:cNvPicPr preferRelativeResize="0"/>
            <p:nvPr/>
          </p:nvPicPr>
          <p:blipFill>
            <a:blip r:embed="rId6">
              <a:alphaModFix/>
            </a:blip>
            <a:stretch>
              <a:fillRect/>
            </a:stretch>
          </p:blipFill>
          <p:spPr>
            <a:xfrm>
              <a:off x="4641388" y="936200"/>
              <a:ext cx="2657475" cy="210502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7"/>
          <p:cNvSpPr txBox="1"/>
          <p:nvPr>
            <p:ph type="title"/>
          </p:nvPr>
        </p:nvSpPr>
        <p:spPr>
          <a:xfrm>
            <a:off x="1425475" y="667500"/>
            <a:ext cx="7131300" cy="16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chemeClr val="dk2"/>
                </a:solidFill>
              </a:rPr>
              <a:t>2. Consultas (1 y 2 o más tablas) sin análisis.</a:t>
            </a:r>
            <a:endParaRPr sz="3300">
              <a:solidFill>
                <a:schemeClr val="dk2"/>
              </a:solidFill>
            </a:endParaRPr>
          </a:p>
        </p:txBody>
      </p:sp>
      <p:sp>
        <p:nvSpPr>
          <p:cNvPr id="454" name="Google Shape;45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55" name="Google Shape;455;p37"/>
          <p:cNvSpPr txBox="1"/>
          <p:nvPr/>
        </p:nvSpPr>
        <p:spPr>
          <a:xfrm>
            <a:off x="827675" y="1797275"/>
            <a:ext cx="7035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dk1"/>
                </a:solidFill>
              </a:rPr>
              <a:t>2.1 Para cada consulta:</a:t>
            </a:r>
            <a:endParaRPr>
              <a:solidFill>
                <a:schemeClr val="dk1"/>
              </a:solidFill>
            </a:endParaRPr>
          </a:p>
          <a:p>
            <a:pPr indent="0" lvl="0" marL="0" rtl="0" algn="l">
              <a:spcBef>
                <a:spcPts val="0"/>
              </a:spcBef>
              <a:spcAft>
                <a:spcPts val="0"/>
              </a:spcAft>
              <a:buNone/>
            </a:pPr>
            <a:r>
              <a:rPr lang="es-419">
                <a:solidFill>
                  <a:schemeClr val="dk1"/>
                </a:solidFill>
              </a:rPr>
              <a:t>a) escribir en lenguaje natural la consulta,</a:t>
            </a:r>
            <a:endParaRPr>
              <a:solidFill>
                <a:schemeClr val="dk1"/>
              </a:solidFill>
            </a:endParaRPr>
          </a:p>
          <a:p>
            <a:pPr indent="0" lvl="0" marL="0" rtl="0" algn="l">
              <a:spcBef>
                <a:spcPts val="0"/>
              </a:spcBef>
              <a:spcAft>
                <a:spcPts val="0"/>
              </a:spcAft>
              <a:buNone/>
            </a:pPr>
            <a:r>
              <a:rPr lang="es-419">
                <a:solidFill>
                  <a:schemeClr val="dk1"/>
                </a:solidFill>
              </a:rPr>
              <a:t>b) mostrar el código SQL,</a:t>
            </a:r>
            <a:endParaRPr>
              <a:solidFill>
                <a:schemeClr val="dk1"/>
              </a:solidFill>
            </a:endParaRPr>
          </a:p>
          <a:p>
            <a:pPr indent="0" lvl="0" marL="0" rtl="0" algn="l">
              <a:spcBef>
                <a:spcPts val="0"/>
              </a:spcBef>
              <a:spcAft>
                <a:spcPts val="0"/>
              </a:spcAft>
              <a:buNone/>
            </a:pPr>
            <a:r>
              <a:rPr lang="es-419">
                <a:solidFill>
                  <a:schemeClr val="dk1"/>
                </a:solidFill>
              </a:rPr>
              <a:t>c) </a:t>
            </a:r>
            <a:r>
              <a:rPr lang="es-419">
                <a:solidFill>
                  <a:schemeClr val="dk1"/>
                </a:solidFill>
              </a:rPr>
              <a:t>Mostrar</a:t>
            </a:r>
            <a:r>
              <a:rPr lang="es-419">
                <a:solidFill>
                  <a:schemeClr val="dk1"/>
                </a:solidFill>
              </a:rPr>
              <a:t> el árbol de consulta</a:t>
            </a:r>
            <a:endParaRPr>
              <a:solidFill>
                <a:schemeClr val="dk1"/>
              </a:solidFill>
            </a:endParaRPr>
          </a:p>
          <a:p>
            <a:pPr indent="0" lvl="0" marL="0" rtl="0" algn="l">
              <a:spcBef>
                <a:spcPts val="0"/>
              </a:spcBef>
              <a:spcAft>
                <a:spcPts val="0"/>
              </a:spcAft>
              <a:buNone/>
            </a:pPr>
            <a:r>
              <a:rPr lang="es-419">
                <a:solidFill>
                  <a:schemeClr val="dk1"/>
                </a:solidFill>
              </a:rPr>
              <a:t>d) Mostrar la tabla resultado de la consulta, así como las tablas con datos de prueba involucradas para dicho resultado.</a:t>
            </a:r>
            <a:endParaRPr>
              <a:solidFill>
                <a:schemeClr val="dk1"/>
              </a:solidFill>
            </a:endParaRPr>
          </a:p>
          <a:p>
            <a:pPr indent="0" lvl="0" marL="0" rtl="0" algn="l">
              <a:spcBef>
                <a:spcPts val="0"/>
              </a:spcBef>
              <a:spcAft>
                <a:spcPts val="0"/>
              </a:spcAft>
              <a:buNone/>
            </a:pPr>
            <a:r>
              <a:rPr lang="es-419">
                <a:solidFill>
                  <a:schemeClr val="dk1"/>
                </a:solidFill>
              </a:rPr>
              <a:t>e) Mostrar el análisis de la consulta con EXPLAIN (modo textual o gráfico (visual) y proponer el plan de mejora</a:t>
            </a:r>
            <a:endParaRPr>
              <a:solidFill>
                <a:schemeClr val="dk1"/>
              </a:solidFill>
            </a:endParaRPr>
          </a:p>
          <a:p>
            <a:pPr indent="0" lvl="0" marL="0" rtl="0" algn="l">
              <a:spcBef>
                <a:spcPts val="0"/>
              </a:spcBef>
              <a:spcAft>
                <a:spcPts val="0"/>
              </a:spcAft>
              <a:buNone/>
            </a:pPr>
            <a:r>
              <a:rPr lang="es-419">
                <a:solidFill>
                  <a:schemeClr val="dk1"/>
                </a:solidFill>
              </a:rPr>
              <a:t>f) Mostrar el análisis de la consulta mejorada con EXPLAIN (modo textual o gráfico (visual). Revisar archivo</a:t>
            </a:r>
            <a:endParaRPr>
              <a:solidFill>
                <a:schemeClr val="dk1"/>
              </a:solidFill>
            </a:endParaRPr>
          </a:p>
          <a:p>
            <a:pPr indent="0" lvl="0" marL="0" rtl="0" algn="l">
              <a:spcBef>
                <a:spcPts val="0"/>
              </a:spcBef>
              <a:spcAft>
                <a:spcPts val="0"/>
              </a:spcAft>
              <a:buNone/>
            </a:pPr>
            <a:r>
              <a:rPr lang="es-419">
                <a:solidFill>
                  <a:schemeClr val="dk1"/>
                </a:solidFill>
              </a:rPr>
              <a:t>adjunto de un ejemplo de presentación de práctica final. Hacer la comparación de la consulta sin mejora vs con mejora</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8"/>
          <p:cNvSpPr txBox="1"/>
          <p:nvPr/>
        </p:nvSpPr>
        <p:spPr>
          <a:xfrm>
            <a:off x="2975250" y="1895050"/>
            <a:ext cx="3193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100">
                <a:solidFill>
                  <a:schemeClr val="dk2"/>
                </a:solidFill>
                <a:latin typeface="Share Tech Mono"/>
                <a:ea typeface="Share Tech Mono"/>
                <a:cs typeface="Share Tech Mono"/>
                <a:sym typeface="Share Tech Mono"/>
              </a:rPr>
              <a:t>Consulta 1</a:t>
            </a:r>
            <a:endParaRPr>
              <a:solidFill>
                <a:schemeClr val="dk2"/>
              </a:solidFill>
            </a:endParaRPr>
          </a:p>
        </p:txBody>
      </p:sp>
      <p:sp>
        <p:nvSpPr>
          <p:cNvPr id="461" name="Google Shape;46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9"/>
          <p:cNvSpPr txBox="1"/>
          <p:nvPr/>
        </p:nvSpPr>
        <p:spPr>
          <a:xfrm>
            <a:off x="437975" y="594475"/>
            <a:ext cx="8310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400">
                <a:solidFill>
                  <a:schemeClr val="dk2"/>
                </a:solidFill>
                <a:latin typeface="Share Tech Mono"/>
                <a:ea typeface="Share Tech Mono"/>
                <a:cs typeface="Share Tech Mono"/>
                <a:sym typeface="Share Tech Mono"/>
              </a:rPr>
              <a:t>Consulta 1: Lenguaje Natural y sintaxis SQL</a:t>
            </a:r>
            <a:endParaRPr sz="3400">
              <a:solidFill>
                <a:schemeClr val="dk2"/>
              </a:solidFill>
            </a:endParaRPr>
          </a:p>
        </p:txBody>
      </p:sp>
      <p:sp>
        <p:nvSpPr>
          <p:cNvPr id="467" name="Google Shape;467;p39"/>
          <p:cNvSpPr txBox="1"/>
          <p:nvPr/>
        </p:nvSpPr>
        <p:spPr>
          <a:xfrm>
            <a:off x="683825" y="2041375"/>
            <a:ext cx="7818600" cy="2841600"/>
          </a:xfrm>
          <a:prstGeom prst="rect">
            <a:avLst/>
          </a:prstGeom>
          <a:noFill/>
          <a:ln>
            <a:noFill/>
          </a:ln>
        </p:spPr>
        <p:txBody>
          <a:bodyPr anchorCtr="0" anchor="t" bIns="91425" lIns="91425" spcFirstLastPara="1" rIns="91425" wrap="square" tIns="91425">
            <a:noAutofit/>
          </a:bodyPr>
          <a:lstStyle/>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Lenguaje natural</a:t>
            </a:r>
            <a:endParaRPr b="1" i="1" sz="1850">
              <a:solidFill>
                <a:schemeClr val="dk1"/>
              </a:solidFill>
              <a:latin typeface="Roboto"/>
              <a:ea typeface="Roboto"/>
              <a:cs typeface="Roboto"/>
              <a:sym typeface="Roboto"/>
            </a:endParaRPr>
          </a:p>
          <a:p>
            <a:pPr indent="0" lvl="0" marL="457200" rtl="0" algn="l">
              <a:spcBef>
                <a:spcPts val="0"/>
              </a:spcBef>
              <a:spcAft>
                <a:spcPts val="0"/>
              </a:spcAft>
              <a:buNone/>
            </a:pPr>
            <a:r>
              <a:t/>
            </a:r>
            <a:endParaRPr i="1" sz="1350">
              <a:solidFill>
                <a:schemeClr val="dk1"/>
              </a:solidFill>
              <a:latin typeface="Roboto"/>
              <a:ea typeface="Roboto"/>
              <a:cs typeface="Roboto"/>
              <a:sym typeface="Roboto"/>
            </a:endParaRPr>
          </a:p>
          <a:p>
            <a:pPr indent="-342900" lvl="0" marL="914400" rtl="0" algn="l">
              <a:spcBef>
                <a:spcPts val="0"/>
              </a:spcBef>
              <a:spcAft>
                <a:spcPts val="0"/>
              </a:spcAft>
              <a:buClr>
                <a:schemeClr val="dk1"/>
              </a:buClr>
              <a:buSzPts val="1800"/>
              <a:buFont typeface="Roboto"/>
              <a:buAutoNum type="alphaLcPeriod"/>
            </a:pPr>
            <a:r>
              <a:rPr i="1" lang="es-419" sz="1800">
                <a:solidFill>
                  <a:schemeClr val="dk1"/>
                </a:solidFill>
                <a:latin typeface="Roboto"/>
                <a:ea typeface="Roboto"/>
                <a:cs typeface="Roboto"/>
                <a:sym typeface="Roboto"/>
              </a:rPr>
              <a:t>Generar una lista de pokémon que sean identificados con su ID, nombre y que pesen igual o menos de 79.0 kg</a:t>
            </a:r>
            <a:endParaRPr i="1" sz="1800">
              <a:solidFill>
                <a:schemeClr val="dk1"/>
              </a:solidFill>
              <a:latin typeface="Roboto"/>
              <a:ea typeface="Roboto"/>
              <a:cs typeface="Roboto"/>
              <a:sym typeface="Roboto"/>
            </a:endParaRPr>
          </a:p>
          <a:p>
            <a:pPr indent="0" lvl="0" marL="914400" rtl="0" algn="l">
              <a:spcBef>
                <a:spcPts val="0"/>
              </a:spcBef>
              <a:spcAft>
                <a:spcPts val="0"/>
              </a:spcAft>
              <a:buNone/>
            </a:pPr>
            <a:r>
              <a:t/>
            </a:r>
            <a:endParaRPr b="1" i="1" sz="1150">
              <a:solidFill>
                <a:schemeClr val="dk1"/>
              </a:solidFill>
              <a:latin typeface="Roboto"/>
              <a:ea typeface="Roboto"/>
              <a:cs typeface="Roboto"/>
              <a:sym typeface="Roboto"/>
            </a:endParaRPr>
          </a:p>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Sintaxis SQL</a:t>
            </a:r>
            <a:endParaRPr b="1" i="1" sz="1850">
              <a:solidFill>
                <a:schemeClr val="dk1"/>
              </a:solidFill>
              <a:latin typeface="Roboto"/>
              <a:ea typeface="Roboto"/>
              <a:cs typeface="Roboto"/>
              <a:sym typeface="Roboto"/>
            </a:endParaRPr>
          </a:p>
          <a:p>
            <a:pPr indent="0" lvl="0" marL="914400" rtl="0" algn="l">
              <a:spcBef>
                <a:spcPts val="0"/>
              </a:spcBef>
              <a:spcAft>
                <a:spcPts val="0"/>
              </a:spcAft>
              <a:buNone/>
            </a:pPr>
            <a:r>
              <a:rPr lang="es-419" sz="1800">
                <a:solidFill>
                  <a:srgbClr val="CF8E6D"/>
                </a:solidFill>
                <a:highlight>
                  <a:srgbClr val="1E1F22"/>
                </a:highlight>
                <a:latin typeface="Courier New"/>
                <a:ea typeface="Courier New"/>
                <a:cs typeface="Courier New"/>
                <a:sym typeface="Courier New"/>
              </a:rPr>
              <a:t>SELECT </a:t>
            </a:r>
            <a:r>
              <a:rPr lang="es-419" sz="1800">
                <a:solidFill>
                  <a:srgbClr val="C77DBB"/>
                </a:solidFill>
                <a:highlight>
                  <a:srgbClr val="1E1F22"/>
                </a:highlight>
                <a:latin typeface="Courier New"/>
                <a:ea typeface="Courier New"/>
                <a:cs typeface="Courier New"/>
                <a:sym typeface="Courier New"/>
              </a:rPr>
              <a:t>pok_id</a:t>
            </a:r>
            <a:r>
              <a:rPr lang="es-419" sz="1800">
                <a:solidFill>
                  <a:srgbClr val="BCBEC4"/>
                </a:solidFill>
                <a:highlight>
                  <a:srgbClr val="1E1F22"/>
                </a:highlight>
                <a:latin typeface="Courier New"/>
                <a:ea typeface="Courier New"/>
                <a:cs typeface="Courier New"/>
                <a:sym typeface="Courier New"/>
              </a:rPr>
              <a:t>, </a:t>
            </a:r>
            <a:r>
              <a:rPr lang="es-419" sz="1800">
                <a:solidFill>
                  <a:srgbClr val="C77DBB"/>
                </a:solidFill>
                <a:highlight>
                  <a:srgbClr val="1E1F22"/>
                </a:highlight>
                <a:latin typeface="Courier New"/>
                <a:ea typeface="Courier New"/>
                <a:cs typeface="Courier New"/>
                <a:sym typeface="Courier New"/>
              </a:rPr>
              <a:t>pok_name   </a:t>
            </a:r>
            <a:r>
              <a:rPr lang="es-419" sz="1800">
                <a:solidFill>
                  <a:srgbClr val="CF8E6D"/>
                </a:solidFill>
                <a:highlight>
                  <a:srgbClr val="1E1F22"/>
                </a:highlight>
                <a:latin typeface="Courier New"/>
                <a:ea typeface="Courier New"/>
                <a:cs typeface="Courier New"/>
                <a:sym typeface="Courier New"/>
              </a:rPr>
              <a:t>FROM </a:t>
            </a:r>
            <a:r>
              <a:rPr lang="es-419" sz="1800">
                <a:solidFill>
                  <a:srgbClr val="BCBEC4"/>
                </a:solidFill>
                <a:highlight>
                  <a:srgbClr val="1E1F22"/>
                </a:highlight>
                <a:latin typeface="Courier New"/>
                <a:ea typeface="Courier New"/>
                <a:cs typeface="Courier New"/>
                <a:sym typeface="Courier New"/>
              </a:rPr>
              <a:t>pokemon </a:t>
            </a:r>
            <a:endParaRPr sz="1800">
              <a:solidFill>
                <a:srgbClr val="BCBEC4"/>
              </a:solidFill>
              <a:highlight>
                <a:srgbClr val="1E1F22"/>
              </a:highlight>
              <a:latin typeface="Courier New"/>
              <a:ea typeface="Courier New"/>
              <a:cs typeface="Courier New"/>
              <a:sym typeface="Courier New"/>
            </a:endParaRPr>
          </a:p>
          <a:p>
            <a:pPr indent="0" lvl="0" marL="914400" rtl="0" algn="l">
              <a:spcBef>
                <a:spcPts val="0"/>
              </a:spcBef>
              <a:spcAft>
                <a:spcPts val="0"/>
              </a:spcAft>
              <a:buNone/>
            </a:pPr>
            <a:r>
              <a:rPr lang="es-419" sz="1800">
                <a:solidFill>
                  <a:srgbClr val="CF8E6D"/>
                </a:solidFill>
                <a:highlight>
                  <a:srgbClr val="1E1F22"/>
                </a:highlight>
                <a:latin typeface="Courier New"/>
                <a:ea typeface="Courier New"/>
                <a:cs typeface="Courier New"/>
                <a:sym typeface="Courier New"/>
              </a:rPr>
              <a:t>WHERE </a:t>
            </a:r>
            <a:r>
              <a:rPr lang="es-419" sz="1800">
                <a:solidFill>
                  <a:srgbClr val="C77DBB"/>
                </a:solidFill>
                <a:highlight>
                  <a:srgbClr val="1E1F22"/>
                </a:highlight>
                <a:latin typeface="Courier New"/>
                <a:ea typeface="Courier New"/>
                <a:cs typeface="Courier New"/>
                <a:sym typeface="Courier New"/>
              </a:rPr>
              <a:t>pok_weight  </a:t>
            </a:r>
            <a:r>
              <a:rPr lang="es-419" sz="1800">
                <a:solidFill>
                  <a:srgbClr val="BCBEC4"/>
                </a:solidFill>
                <a:highlight>
                  <a:srgbClr val="1E1F22"/>
                </a:highlight>
                <a:latin typeface="Courier New"/>
                <a:ea typeface="Courier New"/>
                <a:cs typeface="Courier New"/>
                <a:sym typeface="Courier New"/>
              </a:rPr>
              <a:t>&lt;= </a:t>
            </a:r>
            <a:r>
              <a:rPr lang="es-419" sz="1800">
                <a:solidFill>
                  <a:srgbClr val="2AACB8"/>
                </a:solidFill>
                <a:highlight>
                  <a:srgbClr val="1E1F22"/>
                </a:highlight>
                <a:latin typeface="Courier New"/>
                <a:ea typeface="Courier New"/>
                <a:cs typeface="Courier New"/>
                <a:sym typeface="Courier New"/>
              </a:rPr>
              <a:t>79 </a:t>
            </a:r>
            <a:r>
              <a:rPr lang="es-419" sz="1800">
                <a:solidFill>
                  <a:srgbClr val="BCBEC4"/>
                </a:solidFill>
                <a:highlight>
                  <a:srgbClr val="1E1F22"/>
                </a:highlight>
                <a:latin typeface="Courier New"/>
                <a:ea typeface="Courier New"/>
                <a:cs typeface="Courier New"/>
                <a:sym typeface="Courier New"/>
              </a:rPr>
              <a:t>;</a:t>
            </a:r>
            <a:endParaRPr sz="1800">
              <a:solidFill>
                <a:srgbClr val="BCBEC4"/>
              </a:solidFill>
              <a:highlight>
                <a:srgbClr val="1E1F22"/>
              </a:highlight>
              <a:latin typeface="Courier New"/>
              <a:ea typeface="Courier New"/>
              <a:cs typeface="Courier New"/>
              <a:sym typeface="Courier New"/>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468" name="Google Shape;468;p39"/>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p:txBody>
      </p:sp>
      <p:sp>
        <p:nvSpPr>
          <p:cNvPr id="469" name="Google Shape;46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2"/>
          <p:cNvSpPr txBox="1"/>
          <p:nvPr/>
        </p:nvSpPr>
        <p:spPr>
          <a:xfrm>
            <a:off x="526950" y="581550"/>
            <a:ext cx="8090100" cy="43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3900">
                <a:solidFill>
                  <a:schemeClr val="dk1"/>
                </a:solidFill>
                <a:latin typeface="Share Tech Mono"/>
                <a:ea typeface="Share Tech Mono"/>
                <a:cs typeface="Share Tech Mono"/>
                <a:sym typeface="Share Tech Mono"/>
              </a:rPr>
              <a:t>Contenido</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2400">
                <a:solidFill>
                  <a:schemeClr val="lt2"/>
                </a:solidFill>
                <a:latin typeface="Share Tech Mono"/>
                <a:ea typeface="Share Tech Mono"/>
                <a:cs typeface="Share Tech Mono"/>
                <a:sym typeface="Share Tech Mono"/>
              </a:rPr>
              <a:t>⋗</a:t>
            </a:r>
            <a:r>
              <a:rPr lang="es-419" sz="2400">
                <a:solidFill>
                  <a:schemeClr val="lt2"/>
                </a:solidFill>
                <a:latin typeface="Share Tech Mono"/>
                <a:ea typeface="Share Tech Mono"/>
                <a:cs typeface="Share Tech Mono"/>
                <a:sym typeface="Share Tech Mono"/>
              </a:rPr>
              <a:t> </a:t>
            </a:r>
            <a:r>
              <a:rPr lang="es-419" sz="2400">
                <a:solidFill>
                  <a:schemeClr val="dk1"/>
                </a:solidFill>
                <a:latin typeface="Share Tech Mono"/>
                <a:ea typeface="Share Tech Mono"/>
                <a:cs typeface="Share Tech Mono"/>
                <a:sym typeface="Share Tech Mono"/>
              </a:rPr>
              <a:t>1. Proyecto de Base de Datos</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2400">
                <a:solidFill>
                  <a:schemeClr val="lt2"/>
                </a:solidFill>
                <a:latin typeface="Share Tech Mono"/>
                <a:ea typeface="Share Tech Mono"/>
                <a:cs typeface="Share Tech Mono"/>
                <a:sym typeface="Share Tech Mono"/>
              </a:rPr>
              <a:t>⋗ </a:t>
            </a:r>
            <a:r>
              <a:rPr lang="es-419" sz="2400">
                <a:solidFill>
                  <a:schemeClr val="dk1"/>
                </a:solidFill>
                <a:latin typeface="Share Tech Mono"/>
                <a:ea typeface="Share Tech Mono"/>
                <a:cs typeface="Share Tech Mono"/>
                <a:sym typeface="Share Tech Mono"/>
              </a:rPr>
              <a:t>2. Procedimiento</a:t>
            </a:r>
            <a:endParaRPr sz="2400">
              <a:solidFill>
                <a:schemeClr val="dk1"/>
              </a:solidFill>
              <a:latin typeface="Share Tech Mono"/>
              <a:ea typeface="Share Tech Mono"/>
              <a:cs typeface="Share Tech Mono"/>
              <a:sym typeface="Share Tech Mono"/>
            </a:endParaRPr>
          </a:p>
          <a:p>
            <a:pPr indent="457200" lvl="0" marL="914400" rtl="0" algn="l">
              <a:spcBef>
                <a:spcPts val="0"/>
              </a:spcBef>
              <a:spcAft>
                <a:spcPts val="0"/>
              </a:spcAft>
              <a:buNone/>
            </a:pPr>
            <a:r>
              <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2400">
                <a:solidFill>
                  <a:schemeClr val="lt2"/>
                </a:solidFill>
                <a:latin typeface="Share Tech Mono"/>
                <a:ea typeface="Share Tech Mono"/>
                <a:cs typeface="Share Tech Mono"/>
                <a:sym typeface="Share Tech Mono"/>
              </a:rPr>
              <a:t>⋗ </a:t>
            </a:r>
            <a:r>
              <a:rPr lang="es-419" sz="2400">
                <a:solidFill>
                  <a:schemeClr val="dk1"/>
                </a:solidFill>
                <a:latin typeface="Share Tech Mono"/>
                <a:ea typeface="Share Tech Mono"/>
                <a:cs typeface="Share Tech Mono"/>
                <a:sym typeface="Share Tech Mono"/>
              </a:rPr>
              <a:t>3. Conclusiones</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2400">
                <a:solidFill>
                  <a:schemeClr val="lt2"/>
                </a:solidFill>
                <a:latin typeface="Share Tech Mono"/>
                <a:ea typeface="Share Tech Mono"/>
                <a:cs typeface="Share Tech Mono"/>
                <a:sym typeface="Share Tech Mono"/>
              </a:rPr>
              <a:t>⋗ </a:t>
            </a:r>
            <a:r>
              <a:rPr lang="es-419" sz="2400">
                <a:solidFill>
                  <a:schemeClr val="dk1"/>
                </a:solidFill>
                <a:latin typeface="Share Tech Mono"/>
                <a:ea typeface="Share Tech Mono"/>
                <a:cs typeface="Share Tech Mono"/>
                <a:sym typeface="Share Tech Mono"/>
              </a:rPr>
              <a:t>4. Referencias</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24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800">
              <a:solidFill>
                <a:schemeClr val="dk1"/>
              </a:solidFill>
              <a:latin typeface="Share Tech Mono"/>
              <a:ea typeface="Share Tech Mono"/>
              <a:cs typeface="Share Tech Mono"/>
              <a:sym typeface="Share Tech Mono"/>
            </a:endParaRPr>
          </a:p>
        </p:txBody>
      </p:sp>
      <p:pic>
        <p:nvPicPr>
          <p:cNvPr id="314" name="Google Shape;314;p22"/>
          <p:cNvPicPr preferRelativeResize="0"/>
          <p:nvPr/>
        </p:nvPicPr>
        <p:blipFill>
          <a:blip r:embed="rId3">
            <a:alphaModFix/>
          </a:blip>
          <a:stretch>
            <a:fillRect/>
          </a:stretch>
        </p:blipFill>
        <p:spPr>
          <a:xfrm>
            <a:off x="5869525" y="3331775"/>
            <a:ext cx="2601000" cy="1464675"/>
          </a:xfrm>
          <a:prstGeom prst="rect">
            <a:avLst/>
          </a:prstGeom>
          <a:noFill/>
          <a:ln>
            <a:noFill/>
          </a:ln>
        </p:spPr>
      </p:pic>
      <p:sp>
        <p:nvSpPr>
          <p:cNvPr id="315" name="Google Shape;31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0"/>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475" name="Google Shape;475;p40"/>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p:txBody>
      </p:sp>
      <p:pic>
        <p:nvPicPr>
          <p:cNvPr id="476" name="Google Shape;476;p40"/>
          <p:cNvPicPr preferRelativeResize="0"/>
          <p:nvPr/>
        </p:nvPicPr>
        <p:blipFill>
          <a:blip r:embed="rId3">
            <a:alphaModFix/>
          </a:blip>
          <a:stretch>
            <a:fillRect/>
          </a:stretch>
        </p:blipFill>
        <p:spPr>
          <a:xfrm>
            <a:off x="5017550" y="916125"/>
            <a:ext cx="3629675" cy="2518150"/>
          </a:xfrm>
          <a:prstGeom prst="rect">
            <a:avLst/>
          </a:prstGeom>
          <a:noFill/>
          <a:ln>
            <a:noFill/>
          </a:ln>
        </p:spPr>
      </p:pic>
      <p:sp>
        <p:nvSpPr>
          <p:cNvPr id="477" name="Google Shape;477;p40"/>
          <p:cNvSpPr txBox="1"/>
          <p:nvPr/>
        </p:nvSpPr>
        <p:spPr>
          <a:xfrm>
            <a:off x="5720588" y="59447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pic>
        <p:nvPicPr>
          <p:cNvPr id="478" name="Google Shape;478;p40"/>
          <p:cNvPicPr preferRelativeResize="0"/>
          <p:nvPr/>
        </p:nvPicPr>
        <p:blipFill>
          <a:blip r:embed="rId4">
            <a:alphaModFix/>
          </a:blip>
          <a:stretch>
            <a:fillRect/>
          </a:stretch>
        </p:blipFill>
        <p:spPr>
          <a:xfrm>
            <a:off x="525550" y="3755925"/>
            <a:ext cx="8092901" cy="318225"/>
          </a:xfrm>
          <a:prstGeom prst="rect">
            <a:avLst/>
          </a:prstGeom>
          <a:noFill/>
          <a:ln>
            <a:noFill/>
          </a:ln>
        </p:spPr>
      </p:pic>
      <p:sp>
        <p:nvSpPr>
          <p:cNvPr id="479" name="Google Shape;479;p40"/>
          <p:cNvSpPr txBox="1"/>
          <p:nvPr/>
        </p:nvSpPr>
        <p:spPr>
          <a:xfrm>
            <a:off x="525550" y="3296175"/>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480" name="Google Shape;480;p40"/>
          <p:cNvSpPr txBox="1"/>
          <p:nvPr/>
        </p:nvSpPr>
        <p:spPr>
          <a:xfrm>
            <a:off x="720000" y="25572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NULL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722</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481" name="Google Shape;481;p40"/>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482" name="Google Shape;48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1"/>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488" name="Google Shape;488;p41"/>
          <p:cNvSpPr txBox="1"/>
          <p:nvPr>
            <p:ph idx="1" type="body"/>
          </p:nvPr>
        </p:nvSpPr>
        <p:spPr>
          <a:xfrm>
            <a:off x="4019100" y="1402500"/>
            <a:ext cx="44049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explain nos </a:t>
            </a:r>
            <a:r>
              <a:rPr lang="es-419"/>
              <a:t>está</a:t>
            </a:r>
            <a:r>
              <a:rPr lang="es-419"/>
              <a:t> informando que la consulta es simple, </a:t>
            </a:r>
            <a:r>
              <a:rPr lang="es-419"/>
              <a:t>además</a:t>
            </a:r>
            <a:r>
              <a:rPr lang="es-419"/>
              <a:t> nos dice que  es de tipo ALL, eso quiere decir que </a:t>
            </a:r>
            <a:r>
              <a:rPr lang="es-419"/>
              <a:t>está</a:t>
            </a:r>
            <a:r>
              <a:rPr lang="es-419"/>
              <a:t> buscando en toda la tabla y eso es costoso, porque </a:t>
            </a:r>
            <a:r>
              <a:rPr lang="es-419"/>
              <a:t>está</a:t>
            </a:r>
            <a:r>
              <a:rPr lang="es-419"/>
              <a:t> buscando en las 722 filas. </a:t>
            </a:r>
            <a:endParaRPr/>
          </a:p>
          <a:p>
            <a:pPr indent="0" lvl="0" marL="0" rtl="0" algn="l">
              <a:spcBef>
                <a:spcPts val="0"/>
              </a:spcBef>
              <a:spcAft>
                <a:spcPts val="0"/>
              </a:spcAft>
              <a:buNone/>
            </a:pPr>
            <a:r>
              <a:rPr lang="es-419"/>
              <a:t>Para  mejorar la consulta vamos a crear un </a:t>
            </a:r>
            <a:r>
              <a:rPr lang="es-419"/>
              <a:t>índice</a:t>
            </a:r>
            <a:r>
              <a:rPr lang="es-419"/>
              <a:t>, esto nos </a:t>
            </a:r>
            <a:r>
              <a:rPr lang="es-419"/>
              <a:t>permitirá</a:t>
            </a:r>
            <a:r>
              <a:rPr lang="es-419"/>
              <a:t> optimizar y recuperar los datos de manera más eficiente. Así no tendremos que buscar en toda la tabla. </a:t>
            </a:r>
            <a:endParaRPr/>
          </a:p>
          <a:p>
            <a:pPr indent="0" lvl="0" marL="0" rtl="0" algn="l">
              <a:spcBef>
                <a:spcPts val="0"/>
              </a:spcBef>
              <a:spcAft>
                <a:spcPts val="0"/>
              </a:spcAft>
              <a:buNone/>
            </a:pPr>
            <a:r>
              <a:rPr lang="es-419"/>
              <a:t>Para la optimización se sugiere tener un índice en la columna </a:t>
            </a:r>
            <a:r>
              <a:rPr b="1" lang="es-419"/>
              <a:t>pok_weight. Con la optimización </a:t>
            </a:r>
            <a:r>
              <a:rPr lang="es-419"/>
              <a:t>también esperamos bajar el costo del Query,</a:t>
            </a:r>
            <a:endParaRPr/>
          </a:p>
        </p:txBody>
      </p:sp>
      <p:sp>
        <p:nvSpPr>
          <p:cNvPr id="489" name="Google Shape;489;p41"/>
          <p:cNvSpPr txBox="1"/>
          <p:nvPr/>
        </p:nvSpPr>
        <p:spPr>
          <a:xfrm>
            <a:off x="391500" y="168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a:t>
            </a:r>
            <a:r>
              <a:rPr lang="es-419" sz="1200">
                <a:solidFill>
                  <a:schemeClr val="dk1"/>
                </a:solidFill>
                <a:latin typeface="Share Tech Mono"/>
                <a:ea typeface="Share Tech Mono"/>
                <a:cs typeface="Share Tech Mono"/>
                <a:sym typeface="Share Tech Mono"/>
              </a:rPr>
              <a:t>Giovanni</a:t>
            </a:r>
            <a:r>
              <a:rPr lang="es-419" sz="1200">
                <a:solidFill>
                  <a:schemeClr val="dk1"/>
                </a:solidFill>
                <a:latin typeface="Share Tech Mono"/>
                <a:ea typeface="Share Tech Mono"/>
                <a:cs typeface="Share Tech Mono"/>
                <a:sym typeface="Share Tech Mono"/>
              </a:rPr>
              <a:t> Andrik</a:t>
            </a:r>
            <a:endParaRPr/>
          </a:p>
        </p:txBody>
      </p:sp>
      <p:pic>
        <p:nvPicPr>
          <p:cNvPr id="490" name="Google Shape;490;p41" title="cons1Arbopt.jpg"/>
          <p:cNvPicPr preferRelativeResize="0"/>
          <p:nvPr/>
        </p:nvPicPr>
        <p:blipFill rotWithShape="1">
          <a:blip r:embed="rId3">
            <a:alphaModFix/>
          </a:blip>
          <a:srcRect b="39895" l="48223" r="42327" t="39138"/>
          <a:stretch/>
        </p:blipFill>
        <p:spPr>
          <a:xfrm>
            <a:off x="667850" y="1605926"/>
            <a:ext cx="2447299" cy="3054650"/>
          </a:xfrm>
          <a:prstGeom prst="rect">
            <a:avLst/>
          </a:prstGeom>
          <a:noFill/>
          <a:ln>
            <a:noFill/>
          </a:ln>
        </p:spPr>
      </p:pic>
      <p:sp>
        <p:nvSpPr>
          <p:cNvPr id="491" name="Google Shape;49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2"/>
          <p:cNvSpPr txBox="1"/>
          <p:nvPr>
            <p:ph idx="1" type="body"/>
          </p:nvPr>
        </p:nvSpPr>
        <p:spPr>
          <a:xfrm>
            <a:off x="6220375" y="667350"/>
            <a:ext cx="23538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300">
                <a:solidFill>
                  <a:schemeClr val="dk2"/>
                </a:solidFill>
              </a:rPr>
              <a:t>Creación de un </a:t>
            </a:r>
            <a:r>
              <a:rPr b="1" lang="es-419" sz="1300">
                <a:solidFill>
                  <a:schemeClr val="dk2"/>
                </a:solidFill>
              </a:rPr>
              <a:t>Índice.</a:t>
            </a:r>
            <a:endParaRPr b="1" sz="1300">
              <a:solidFill>
                <a:schemeClr val="dk2"/>
              </a:solidFill>
            </a:endParaRPr>
          </a:p>
          <a:p>
            <a:pPr indent="0" lvl="0" marL="0" rtl="0" algn="l">
              <a:spcBef>
                <a:spcPts val="0"/>
              </a:spcBef>
              <a:spcAft>
                <a:spcPts val="0"/>
              </a:spcAft>
              <a:buNone/>
            </a:pPr>
            <a:r>
              <a:rPr b="1" lang="es-419" sz="1300">
                <a:solidFill>
                  <a:schemeClr val="dk2"/>
                </a:solidFill>
              </a:rPr>
              <a:t> </a:t>
            </a:r>
            <a:endParaRPr b="1" sz="1300"/>
          </a:p>
        </p:txBody>
      </p:sp>
      <p:sp>
        <p:nvSpPr>
          <p:cNvPr id="497" name="Google Shape;497;p42"/>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sp>
        <p:nvSpPr>
          <p:cNvPr id="498" name="Google Shape;498;p42"/>
          <p:cNvSpPr txBox="1"/>
          <p:nvPr/>
        </p:nvSpPr>
        <p:spPr>
          <a:xfrm>
            <a:off x="2945925" y="2448200"/>
            <a:ext cx="5884800" cy="11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Al crear un </a:t>
            </a:r>
            <a:r>
              <a:rPr lang="es-419" sz="1200">
                <a:solidFill>
                  <a:schemeClr val="dk1"/>
                </a:solidFill>
                <a:latin typeface="Share Tech Mono"/>
                <a:ea typeface="Share Tech Mono"/>
                <a:cs typeface="Share Tech Mono"/>
                <a:sym typeface="Share Tech Mono"/>
              </a:rPr>
              <a:t>índice</a:t>
            </a:r>
            <a:r>
              <a:rPr lang="es-419" sz="1200">
                <a:solidFill>
                  <a:schemeClr val="dk1"/>
                </a:solidFill>
                <a:latin typeface="Share Tech Mono"/>
                <a:ea typeface="Share Tech Mono"/>
                <a:cs typeface="Share Tech Mono"/>
                <a:sym typeface="Share Tech Mono"/>
              </a:rPr>
              <a:t> vemos que mejora el los costos, pero tambien en las filas, ya no busca en 722, si no en 155 y esto es gracias el type range que  buscará a través de un rango de valores utilizando el índice que creamos para seleccionar las filas. Además que bajo el costo del Query.</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499" name="Google Shape;499;p42"/>
          <p:cNvSpPr txBox="1"/>
          <p:nvPr/>
        </p:nvSpPr>
        <p:spPr>
          <a:xfrm>
            <a:off x="3843025" y="1036650"/>
            <a:ext cx="5051400" cy="36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a:t>
            </a:r>
            <a:r>
              <a:rPr lang="es-419" sz="1200">
                <a:solidFill>
                  <a:srgbClr val="BCBEC4"/>
                </a:solidFill>
                <a:highlight>
                  <a:srgbClr val="1E1F22"/>
                </a:highlight>
                <a:latin typeface="Courier New"/>
                <a:ea typeface="Courier New"/>
                <a:cs typeface="Courier New"/>
                <a:sym typeface="Courier New"/>
              </a:rPr>
              <a:t>idx_pok_weight </a:t>
            </a:r>
            <a:r>
              <a:rPr lang="es-419" sz="1200">
                <a:solidFill>
                  <a:srgbClr val="CF8E6D"/>
                </a:solidFill>
                <a:highlight>
                  <a:srgbClr val="1E1F22"/>
                </a:highlight>
                <a:latin typeface="Courier New"/>
                <a:ea typeface="Courier New"/>
                <a:cs typeface="Courier New"/>
                <a:sym typeface="Courier New"/>
              </a:rPr>
              <a:t>ON </a:t>
            </a:r>
            <a:r>
              <a:rPr lang="es-419" sz="1200">
                <a:solidFill>
                  <a:srgbClr val="BCBEC4"/>
                </a:solidFill>
                <a:highlight>
                  <a:srgbClr val="1E1F22"/>
                </a:highlight>
                <a:latin typeface="Courier New"/>
                <a:ea typeface="Courier New"/>
                <a:cs typeface="Courier New"/>
                <a:sym typeface="Courier New"/>
              </a:rPr>
              <a:t>pokemon (</a:t>
            </a:r>
            <a:r>
              <a:rPr lang="es-419" sz="1200">
                <a:solidFill>
                  <a:srgbClr val="C77DBB"/>
                </a:solidFill>
                <a:highlight>
                  <a:srgbClr val="1E1F22"/>
                </a:highlight>
                <a:latin typeface="Courier New"/>
                <a:ea typeface="Courier New"/>
                <a:cs typeface="Courier New"/>
                <a:sym typeface="Courier New"/>
              </a:rPr>
              <a:t>pok_weight</a:t>
            </a:r>
            <a:r>
              <a:rPr lang="es-419" sz="1200">
                <a:solidFill>
                  <a:srgbClr val="BCBEC4"/>
                </a:solidFill>
                <a:highlight>
                  <a:srgbClr val="1E1F22"/>
                </a:highlight>
                <a:latin typeface="Courier New"/>
                <a:ea typeface="Courier New"/>
                <a:cs typeface="Courier New"/>
                <a:sym typeface="Courier New"/>
              </a:rPr>
              <a:t>);</a:t>
            </a:r>
            <a:endParaRPr sz="1500">
              <a:solidFill>
                <a:schemeClr val="dk1"/>
              </a:solidFill>
              <a:latin typeface="Share Tech Mono"/>
              <a:ea typeface="Share Tech Mono"/>
              <a:cs typeface="Share Tech Mono"/>
              <a:sym typeface="Share Tech Mono"/>
            </a:endParaRPr>
          </a:p>
        </p:txBody>
      </p:sp>
      <p:sp>
        <p:nvSpPr>
          <p:cNvPr id="500" name="Google Shape;500;p42"/>
          <p:cNvSpPr txBox="1"/>
          <p:nvPr/>
        </p:nvSpPr>
        <p:spPr>
          <a:xfrm>
            <a:off x="4839475" y="1755500"/>
            <a:ext cx="3897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rgbClr val="CF8E6D"/>
                </a:solidFill>
                <a:highlight>
                  <a:srgbClr val="1E1F22"/>
                </a:highlight>
                <a:latin typeface="Courier New"/>
                <a:ea typeface="Courier New"/>
                <a:cs typeface="Courier New"/>
                <a:sym typeface="Courier New"/>
              </a:rPr>
              <a:t>SELEC</a:t>
            </a:r>
            <a:r>
              <a:rPr lang="es-419" sz="1300">
                <a:solidFill>
                  <a:srgbClr val="C77DBB"/>
                </a:solidFill>
                <a:highlight>
                  <a:srgbClr val="1E1F22"/>
                </a:highlight>
                <a:latin typeface="Courier New"/>
                <a:ea typeface="Courier New"/>
                <a:cs typeface="Courier New"/>
                <a:sym typeface="Courier New"/>
              </a:rPr>
              <a:t>T </a:t>
            </a:r>
            <a:r>
              <a:rPr lang="es-419" sz="1300">
                <a:solidFill>
                  <a:srgbClr val="BCBEC4"/>
                </a:solidFill>
                <a:highlight>
                  <a:srgbClr val="1E1F22"/>
                </a:highlight>
                <a:latin typeface="Courier New"/>
                <a:ea typeface="Courier New"/>
                <a:cs typeface="Courier New"/>
                <a:sym typeface="Courier New"/>
              </a:rPr>
              <a:t>p.</a:t>
            </a:r>
            <a:r>
              <a:rPr lang="es-419" sz="1300">
                <a:solidFill>
                  <a:srgbClr val="C77DBB"/>
                </a:solidFill>
                <a:highlight>
                  <a:srgbClr val="1E1F22"/>
                </a:highlight>
                <a:latin typeface="Courier New"/>
                <a:ea typeface="Courier New"/>
                <a:cs typeface="Courier New"/>
                <a:sym typeface="Courier New"/>
              </a:rPr>
              <a:t>pok_id</a:t>
            </a:r>
            <a:r>
              <a:rPr lang="es-419" sz="1300">
                <a:solidFill>
                  <a:srgbClr val="BCBEC4"/>
                </a:solidFill>
                <a:highlight>
                  <a:srgbClr val="1E1F22"/>
                </a:highlight>
                <a:latin typeface="Courier New"/>
                <a:ea typeface="Courier New"/>
                <a:cs typeface="Courier New"/>
                <a:sym typeface="Courier New"/>
              </a:rPr>
              <a:t>, p.</a:t>
            </a:r>
            <a:r>
              <a:rPr lang="es-419" sz="1300">
                <a:solidFill>
                  <a:srgbClr val="C77DBB"/>
                </a:solidFill>
                <a:highlight>
                  <a:srgbClr val="1E1F22"/>
                </a:highlight>
                <a:latin typeface="Courier New"/>
                <a:ea typeface="Courier New"/>
                <a:cs typeface="Courier New"/>
                <a:sym typeface="Courier New"/>
              </a:rPr>
              <a:t>pok_name  </a:t>
            </a:r>
            <a:r>
              <a:rPr lang="es-419" sz="1300">
                <a:solidFill>
                  <a:srgbClr val="CF8E6D"/>
                </a:solidFill>
                <a:highlight>
                  <a:srgbClr val="1E1F22"/>
                </a:highlight>
                <a:latin typeface="Courier New"/>
                <a:ea typeface="Courier New"/>
                <a:cs typeface="Courier New"/>
                <a:sym typeface="Courier New"/>
              </a:rPr>
              <a:t>FROM </a:t>
            </a:r>
            <a:r>
              <a:rPr lang="es-419" sz="1300">
                <a:solidFill>
                  <a:srgbClr val="BCBEC4"/>
                </a:solidFill>
                <a:highlight>
                  <a:srgbClr val="1E1F22"/>
                </a:highlight>
                <a:latin typeface="Courier New"/>
                <a:ea typeface="Courier New"/>
                <a:cs typeface="Courier New"/>
                <a:sym typeface="Courier New"/>
              </a:rPr>
              <a:t>pokemon p </a:t>
            </a:r>
            <a:endParaRPr sz="13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s-419" sz="1300">
                <a:solidFill>
                  <a:srgbClr val="CF8E6D"/>
                </a:solidFill>
                <a:highlight>
                  <a:srgbClr val="1E1F22"/>
                </a:highlight>
                <a:latin typeface="Courier New"/>
                <a:ea typeface="Courier New"/>
                <a:cs typeface="Courier New"/>
                <a:sym typeface="Courier New"/>
              </a:rPr>
              <a:t>WHERE </a:t>
            </a:r>
            <a:r>
              <a:rPr lang="es-419" sz="1300">
                <a:solidFill>
                  <a:srgbClr val="BCBEC4"/>
                </a:solidFill>
                <a:highlight>
                  <a:srgbClr val="1E1F22"/>
                </a:highlight>
                <a:latin typeface="Courier New"/>
                <a:ea typeface="Courier New"/>
                <a:cs typeface="Courier New"/>
                <a:sym typeface="Courier New"/>
              </a:rPr>
              <a:t>p.</a:t>
            </a:r>
            <a:r>
              <a:rPr lang="es-419" sz="1300">
                <a:solidFill>
                  <a:srgbClr val="C77DBB"/>
                </a:solidFill>
                <a:highlight>
                  <a:srgbClr val="1E1F22"/>
                </a:highlight>
                <a:latin typeface="Courier New"/>
                <a:ea typeface="Courier New"/>
                <a:cs typeface="Courier New"/>
                <a:sym typeface="Courier New"/>
              </a:rPr>
              <a:t>pok_weight  </a:t>
            </a:r>
            <a:r>
              <a:rPr lang="es-419" sz="1300">
                <a:solidFill>
                  <a:srgbClr val="BCBEC4"/>
                </a:solidFill>
                <a:highlight>
                  <a:srgbClr val="1E1F22"/>
                </a:highlight>
                <a:latin typeface="Courier New"/>
                <a:ea typeface="Courier New"/>
                <a:cs typeface="Courier New"/>
                <a:sym typeface="Courier New"/>
              </a:rPr>
              <a:t>&lt;= </a:t>
            </a:r>
            <a:r>
              <a:rPr lang="es-419" sz="1300">
                <a:solidFill>
                  <a:srgbClr val="2AACB8"/>
                </a:solidFill>
                <a:highlight>
                  <a:srgbClr val="1E1F22"/>
                </a:highlight>
                <a:latin typeface="Courier New"/>
                <a:ea typeface="Courier New"/>
                <a:cs typeface="Courier New"/>
                <a:sym typeface="Courier New"/>
              </a:rPr>
              <a:t>79 </a:t>
            </a:r>
            <a:r>
              <a:rPr lang="es-419" sz="1300">
                <a:solidFill>
                  <a:srgbClr val="BCBEC4"/>
                </a:solidFill>
                <a:highlight>
                  <a:srgbClr val="1E1F22"/>
                </a:highlight>
                <a:latin typeface="Courier New"/>
                <a:ea typeface="Courier New"/>
                <a:cs typeface="Courier New"/>
                <a:sym typeface="Courier New"/>
              </a:rPr>
              <a:t>;</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700">
              <a:solidFill>
                <a:schemeClr val="dk1"/>
              </a:solidFill>
              <a:latin typeface="Share Tech Mono"/>
              <a:ea typeface="Share Tech Mono"/>
              <a:cs typeface="Share Tech Mono"/>
              <a:sym typeface="Share Tech Mono"/>
            </a:endParaRPr>
          </a:p>
        </p:txBody>
      </p:sp>
      <p:sp>
        <p:nvSpPr>
          <p:cNvPr id="501" name="Google Shape;501;p42"/>
          <p:cNvSpPr txBox="1"/>
          <p:nvPr/>
        </p:nvSpPr>
        <p:spPr>
          <a:xfrm>
            <a:off x="6220375" y="1405950"/>
            <a:ext cx="25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R</a:t>
            </a:r>
            <a:r>
              <a:rPr b="1" lang="es-419" sz="1300">
                <a:solidFill>
                  <a:schemeClr val="dk2"/>
                </a:solidFill>
                <a:latin typeface="Share Tech Mono"/>
                <a:ea typeface="Share Tech Mono"/>
                <a:cs typeface="Share Tech Mono"/>
                <a:sym typeface="Share Tech Mono"/>
              </a:rPr>
              <a:t>eescritura de consulta.</a:t>
            </a:r>
            <a:endParaRPr b="1" sz="1300">
              <a:solidFill>
                <a:schemeClr val="dk2"/>
              </a:solidFill>
              <a:latin typeface="Share Tech Mono"/>
              <a:ea typeface="Share Tech Mono"/>
              <a:cs typeface="Share Tech Mono"/>
              <a:sym typeface="Share Tech Mono"/>
            </a:endParaRPr>
          </a:p>
        </p:txBody>
      </p:sp>
      <p:pic>
        <p:nvPicPr>
          <p:cNvPr id="502" name="Google Shape;502;p42" title="cons1Arb.jpg"/>
          <p:cNvPicPr preferRelativeResize="0"/>
          <p:nvPr/>
        </p:nvPicPr>
        <p:blipFill rotWithShape="1">
          <a:blip r:embed="rId3">
            <a:alphaModFix/>
          </a:blip>
          <a:srcRect b="42455" l="49565" r="42733" t="42417"/>
          <a:stretch/>
        </p:blipFill>
        <p:spPr>
          <a:xfrm>
            <a:off x="521549" y="1036650"/>
            <a:ext cx="2279774" cy="2518749"/>
          </a:xfrm>
          <a:prstGeom prst="rect">
            <a:avLst/>
          </a:prstGeom>
          <a:noFill/>
          <a:ln>
            <a:noFill/>
          </a:ln>
        </p:spPr>
      </p:pic>
      <p:pic>
        <p:nvPicPr>
          <p:cNvPr id="503" name="Google Shape;503;p42" title="cons con ind.jpg"/>
          <p:cNvPicPr preferRelativeResize="0"/>
          <p:nvPr/>
        </p:nvPicPr>
        <p:blipFill rotWithShape="1">
          <a:blip r:embed="rId4">
            <a:alphaModFix/>
          </a:blip>
          <a:srcRect b="58000" l="10563" r="44486" t="34819"/>
          <a:stretch/>
        </p:blipFill>
        <p:spPr>
          <a:xfrm>
            <a:off x="367125" y="3778650"/>
            <a:ext cx="8207050" cy="737381"/>
          </a:xfrm>
          <a:prstGeom prst="rect">
            <a:avLst/>
          </a:prstGeom>
          <a:noFill/>
          <a:ln>
            <a:noFill/>
          </a:ln>
        </p:spPr>
      </p:pic>
      <p:cxnSp>
        <p:nvCxnSpPr>
          <p:cNvPr id="504" name="Google Shape;504;p42"/>
          <p:cNvCxnSpPr/>
          <p:nvPr/>
        </p:nvCxnSpPr>
        <p:spPr>
          <a:xfrm flipH="1" rot="10800000">
            <a:off x="2889775" y="4346075"/>
            <a:ext cx="5521800" cy="22500"/>
          </a:xfrm>
          <a:prstGeom prst="straightConnector1">
            <a:avLst/>
          </a:prstGeom>
          <a:noFill/>
          <a:ln cap="flat" cmpd="sng" w="38100">
            <a:solidFill>
              <a:schemeClr val="lt2"/>
            </a:solidFill>
            <a:prstDash val="solid"/>
            <a:round/>
            <a:headEnd len="med" w="med" type="none"/>
            <a:tailEnd len="med" w="med" type="none"/>
          </a:ln>
        </p:spPr>
      </p:cxnSp>
      <p:sp>
        <p:nvSpPr>
          <p:cNvPr id="505" name="Google Shape;50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3"/>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511" name="Google Shape;511;p43"/>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Antes:</a:t>
            </a:r>
            <a:endParaRPr b="1" sz="1400"/>
          </a:p>
        </p:txBody>
      </p:sp>
      <p:sp>
        <p:nvSpPr>
          <p:cNvPr id="512" name="Google Shape;512;p43"/>
          <p:cNvSpPr txBox="1"/>
          <p:nvPr>
            <p:ph idx="1" type="body"/>
          </p:nvPr>
        </p:nvSpPr>
        <p:spPr>
          <a:xfrm>
            <a:off x="778063" y="33732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Después:</a:t>
            </a:r>
            <a:endParaRPr b="1" sz="1400"/>
          </a:p>
        </p:txBody>
      </p:sp>
      <p:pic>
        <p:nvPicPr>
          <p:cNvPr id="513" name="Google Shape;513;p43" title="cons sin ind.jpg"/>
          <p:cNvPicPr preferRelativeResize="0"/>
          <p:nvPr/>
        </p:nvPicPr>
        <p:blipFill rotWithShape="1">
          <a:blip r:embed="rId3">
            <a:alphaModFix/>
          </a:blip>
          <a:srcRect b="59047" l="10896" r="52403" t="34281"/>
          <a:stretch/>
        </p:blipFill>
        <p:spPr>
          <a:xfrm>
            <a:off x="527850" y="1513350"/>
            <a:ext cx="8046326" cy="822574"/>
          </a:xfrm>
          <a:prstGeom prst="rect">
            <a:avLst/>
          </a:prstGeom>
          <a:noFill/>
          <a:ln>
            <a:noFill/>
          </a:ln>
        </p:spPr>
      </p:pic>
      <p:cxnSp>
        <p:nvCxnSpPr>
          <p:cNvPr id="514" name="Google Shape;514;p43"/>
          <p:cNvCxnSpPr/>
          <p:nvPr/>
        </p:nvCxnSpPr>
        <p:spPr>
          <a:xfrm flipH="1">
            <a:off x="3245475" y="2335925"/>
            <a:ext cx="404400" cy="1549800"/>
          </a:xfrm>
          <a:prstGeom prst="straightConnector1">
            <a:avLst/>
          </a:prstGeom>
          <a:noFill/>
          <a:ln cap="flat" cmpd="sng" w="19050">
            <a:solidFill>
              <a:schemeClr val="lt2"/>
            </a:solidFill>
            <a:prstDash val="solid"/>
            <a:round/>
            <a:headEnd len="med" w="med" type="triangle"/>
            <a:tailEnd len="med" w="med" type="stealth"/>
          </a:ln>
        </p:spPr>
      </p:cxnSp>
      <p:pic>
        <p:nvPicPr>
          <p:cNvPr id="515" name="Google Shape;515;p43" title="cons con ind.jpg"/>
          <p:cNvPicPr preferRelativeResize="0"/>
          <p:nvPr/>
        </p:nvPicPr>
        <p:blipFill rotWithShape="1">
          <a:blip r:embed="rId4">
            <a:alphaModFix/>
          </a:blip>
          <a:srcRect b="58078" l="10989" r="44768" t="35356"/>
          <a:stretch/>
        </p:blipFill>
        <p:spPr>
          <a:xfrm>
            <a:off x="476751" y="3870225"/>
            <a:ext cx="8294150" cy="692275"/>
          </a:xfrm>
          <a:prstGeom prst="rect">
            <a:avLst/>
          </a:prstGeom>
          <a:noFill/>
          <a:ln>
            <a:noFill/>
          </a:ln>
        </p:spPr>
      </p:pic>
      <p:cxnSp>
        <p:nvCxnSpPr>
          <p:cNvPr id="516" name="Google Shape;516;p43"/>
          <p:cNvCxnSpPr/>
          <p:nvPr/>
        </p:nvCxnSpPr>
        <p:spPr>
          <a:xfrm flipH="1">
            <a:off x="3852050" y="2230025"/>
            <a:ext cx="388200" cy="1655700"/>
          </a:xfrm>
          <a:prstGeom prst="straightConnector1">
            <a:avLst/>
          </a:prstGeom>
          <a:noFill/>
          <a:ln cap="flat" cmpd="sng" w="19050">
            <a:solidFill>
              <a:schemeClr val="lt2"/>
            </a:solidFill>
            <a:prstDash val="solid"/>
            <a:round/>
            <a:headEnd len="med" w="med" type="triangle"/>
            <a:tailEnd len="med" w="med" type="stealth"/>
          </a:ln>
        </p:spPr>
      </p:cxnSp>
      <p:cxnSp>
        <p:nvCxnSpPr>
          <p:cNvPr id="517" name="Google Shape;517;p43"/>
          <p:cNvCxnSpPr/>
          <p:nvPr/>
        </p:nvCxnSpPr>
        <p:spPr>
          <a:xfrm flipH="1">
            <a:off x="4707000" y="2335925"/>
            <a:ext cx="404400" cy="1549800"/>
          </a:xfrm>
          <a:prstGeom prst="straightConnector1">
            <a:avLst/>
          </a:prstGeom>
          <a:noFill/>
          <a:ln cap="flat" cmpd="sng" w="19050">
            <a:solidFill>
              <a:schemeClr val="lt2"/>
            </a:solidFill>
            <a:prstDash val="solid"/>
            <a:round/>
            <a:headEnd len="med" w="med" type="triangle"/>
            <a:tailEnd len="med" w="med" type="stealth"/>
          </a:ln>
        </p:spPr>
      </p:cxnSp>
      <p:cxnSp>
        <p:nvCxnSpPr>
          <p:cNvPr id="518" name="Google Shape;518;p43"/>
          <p:cNvCxnSpPr/>
          <p:nvPr/>
        </p:nvCxnSpPr>
        <p:spPr>
          <a:xfrm>
            <a:off x="5656850" y="2335925"/>
            <a:ext cx="160500" cy="1504800"/>
          </a:xfrm>
          <a:prstGeom prst="straightConnector1">
            <a:avLst/>
          </a:prstGeom>
          <a:noFill/>
          <a:ln cap="flat" cmpd="sng" w="19050">
            <a:solidFill>
              <a:schemeClr val="lt2"/>
            </a:solidFill>
            <a:prstDash val="solid"/>
            <a:round/>
            <a:headEnd len="med" w="med" type="triangle"/>
            <a:tailEnd len="med" w="med" type="stealth"/>
          </a:ln>
        </p:spPr>
      </p:cxnSp>
      <p:cxnSp>
        <p:nvCxnSpPr>
          <p:cNvPr id="519" name="Google Shape;519;p43"/>
          <p:cNvCxnSpPr/>
          <p:nvPr/>
        </p:nvCxnSpPr>
        <p:spPr>
          <a:xfrm>
            <a:off x="6202300" y="2282975"/>
            <a:ext cx="210300" cy="1692600"/>
          </a:xfrm>
          <a:prstGeom prst="straightConnector1">
            <a:avLst/>
          </a:prstGeom>
          <a:noFill/>
          <a:ln cap="flat" cmpd="sng" w="19050">
            <a:solidFill>
              <a:schemeClr val="lt2"/>
            </a:solidFill>
            <a:prstDash val="solid"/>
            <a:round/>
            <a:headEnd len="med" w="med" type="triangle"/>
            <a:tailEnd len="med" w="med" type="stealth"/>
          </a:ln>
        </p:spPr>
      </p:cxnSp>
      <p:cxnSp>
        <p:nvCxnSpPr>
          <p:cNvPr id="520" name="Google Shape;520;p43"/>
          <p:cNvCxnSpPr/>
          <p:nvPr/>
        </p:nvCxnSpPr>
        <p:spPr>
          <a:xfrm>
            <a:off x="6715750" y="2291000"/>
            <a:ext cx="123600" cy="1527300"/>
          </a:xfrm>
          <a:prstGeom prst="straightConnector1">
            <a:avLst/>
          </a:prstGeom>
          <a:noFill/>
          <a:ln cap="flat" cmpd="sng" w="19050">
            <a:solidFill>
              <a:schemeClr val="lt2"/>
            </a:solidFill>
            <a:prstDash val="solid"/>
            <a:round/>
            <a:headEnd len="med" w="med" type="triangle"/>
            <a:tailEnd len="med" w="med" type="stealth"/>
          </a:ln>
        </p:spPr>
      </p:cxnSp>
      <p:cxnSp>
        <p:nvCxnSpPr>
          <p:cNvPr id="521" name="Google Shape;521;p43"/>
          <p:cNvCxnSpPr/>
          <p:nvPr/>
        </p:nvCxnSpPr>
        <p:spPr>
          <a:xfrm>
            <a:off x="7142500" y="2347175"/>
            <a:ext cx="123600" cy="1527300"/>
          </a:xfrm>
          <a:prstGeom prst="straightConnector1">
            <a:avLst/>
          </a:prstGeom>
          <a:noFill/>
          <a:ln cap="flat" cmpd="sng" w="19050">
            <a:solidFill>
              <a:schemeClr val="lt2"/>
            </a:solidFill>
            <a:prstDash val="solid"/>
            <a:round/>
            <a:headEnd len="med" w="med" type="triangle"/>
            <a:tailEnd len="med" w="med" type="stealth"/>
          </a:ln>
        </p:spPr>
      </p:cxnSp>
      <p:cxnSp>
        <p:nvCxnSpPr>
          <p:cNvPr id="522" name="Google Shape;522;p43"/>
          <p:cNvCxnSpPr/>
          <p:nvPr/>
        </p:nvCxnSpPr>
        <p:spPr>
          <a:xfrm>
            <a:off x="7996000" y="2392025"/>
            <a:ext cx="123600" cy="1527300"/>
          </a:xfrm>
          <a:prstGeom prst="straightConnector1">
            <a:avLst/>
          </a:prstGeom>
          <a:noFill/>
          <a:ln cap="flat" cmpd="sng" w="19050">
            <a:solidFill>
              <a:schemeClr val="lt2"/>
            </a:solidFill>
            <a:prstDash val="solid"/>
            <a:round/>
            <a:headEnd len="med" w="med" type="triangle"/>
            <a:tailEnd len="med" w="med" type="stealth"/>
          </a:ln>
        </p:spPr>
      </p:cxnSp>
      <p:sp>
        <p:nvSpPr>
          <p:cNvPr id="523" name="Google Shape;523;p43"/>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sp>
        <p:nvSpPr>
          <p:cNvPr id="524" name="Google Shape;52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pic>
        <p:nvPicPr>
          <p:cNvPr id="530" name="Google Shape;530;p44" title="cons1Arbopt.jpg"/>
          <p:cNvPicPr preferRelativeResize="0"/>
          <p:nvPr/>
        </p:nvPicPr>
        <p:blipFill rotWithShape="1">
          <a:blip r:embed="rId3">
            <a:alphaModFix/>
          </a:blip>
          <a:srcRect b="39895" l="48223" r="42327" t="39138"/>
          <a:stretch/>
        </p:blipFill>
        <p:spPr>
          <a:xfrm>
            <a:off x="667850" y="1605926"/>
            <a:ext cx="2447299" cy="3054650"/>
          </a:xfrm>
          <a:prstGeom prst="rect">
            <a:avLst/>
          </a:prstGeom>
          <a:noFill/>
          <a:ln>
            <a:noFill/>
          </a:ln>
        </p:spPr>
      </p:pic>
      <p:pic>
        <p:nvPicPr>
          <p:cNvPr id="531" name="Google Shape;531;p44" title="cons1Arb.jpg"/>
          <p:cNvPicPr preferRelativeResize="0"/>
          <p:nvPr/>
        </p:nvPicPr>
        <p:blipFill rotWithShape="1">
          <a:blip r:embed="rId4">
            <a:alphaModFix/>
          </a:blip>
          <a:srcRect b="42455" l="49565" r="42733" t="42417"/>
          <a:stretch/>
        </p:blipFill>
        <p:spPr>
          <a:xfrm>
            <a:off x="4665550" y="1605925"/>
            <a:ext cx="2690323" cy="2972325"/>
          </a:xfrm>
          <a:prstGeom prst="rect">
            <a:avLst/>
          </a:prstGeom>
          <a:noFill/>
          <a:ln>
            <a:noFill/>
          </a:ln>
        </p:spPr>
      </p:pic>
      <p:sp>
        <p:nvSpPr>
          <p:cNvPr id="532" name="Google Shape;532;p44"/>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Antes:</a:t>
            </a:r>
            <a:endParaRPr b="1"/>
          </a:p>
        </p:txBody>
      </p:sp>
      <p:sp>
        <p:nvSpPr>
          <p:cNvPr id="533" name="Google Shape;533;p44"/>
          <p:cNvSpPr txBox="1"/>
          <p:nvPr>
            <p:ph idx="1" type="body"/>
          </p:nvPr>
        </p:nvSpPr>
        <p:spPr>
          <a:xfrm>
            <a:off x="4547463" y="11945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Después</a:t>
            </a:r>
            <a:r>
              <a:rPr b="1" lang="es-419">
                <a:solidFill>
                  <a:schemeClr val="dk2"/>
                </a:solidFill>
              </a:rPr>
              <a:t>:</a:t>
            </a:r>
            <a:endParaRPr b="1"/>
          </a:p>
        </p:txBody>
      </p:sp>
      <p:sp>
        <p:nvSpPr>
          <p:cNvPr id="534" name="Google Shape;534;p44"/>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sp>
        <p:nvSpPr>
          <p:cNvPr id="535" name="Google Shape;53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5"/>
          <p:cNvSpPr txBox="1"/>
          <p:nvPr/>
        </p:nvSpPr>
        <p:spPr>
          <a:xfrm>
            <a:off x="437975" y="594475"/>
            <a:ext cx="8310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400">
                <a:solidFill>
                  <a:schemeClr val="dk2"/>
                </a:solidFill>
                <a:latin typeface="Share Tech Mono"/>
                <a:ea typeface="Share Tech Mono"/>
                <a:cs typeface="Share Tech Mono"/>
                <a:sym typeface="Share Tech Mono"/>
              </a:rPr>
              <a:t>Consulta 1: Lenguaje Natural y sintaxis SQL</a:t>
            </a:r>
            <a:endParaRPr sz="3400">
              <a:solidFill>
                <a:schemeClr val="dk2"/>
              </a:solidFill>
            </a:endParaRPr>
          </a:p>
        </p:txBody>
      </p:sp>
      <p:sp>
        <p:nvSpPr>
          <p:cNvPr id="541" name="Google Shape;541;p45"/>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sp>
        <p:nvSpPr>
          <p:cNvPr id="542" name="Google Shape;542;p45"/>
          <p:cNvSpPr txBox="1"/>
          <p:nvPr/>
        </p:nvSpPr>
        <p:spPr>
          <a:xfrm>
            <a:off x="683825" y="2041375"/>
            <a:ext cx="7818600" cy="2841600"/>
          </a:xfrm>
          <a:prstGeom prst="rect">
            <a:avLst/>
          </a:prstGeom>
          <a:noFill/>
          <a:ln>
            <a:noFill/>
          </a:ln>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Lenguaje natural</a:t>
            </a:r>
            <a:endParaRPr b="1" i="1" sz="1450">
              <a:solidFill>
                <a:schemeClr val="dk1"/>
              </a:solidFill>
              <a:latin typeface="Roboto"/>
              <a:ea typeface="Roboto"/>
              <a:cs typeface="Roboto"/>
              <a:sym typeface="Roboto"/>
            </a:endParaRPr>
          </a:p>
          <a:p>
            <a:pPr indent="0" lvl="0" marL="457200" rtl="0" algn="l">
              <a:spcBef>
                <a:spcPts val="0"/>
              </a:spcBef>
              <a:spcAft>
                <a:spcPts val="0"/>
              </a:spcAft>
              <a:buNone/>
            </a:pPr>
            <a:r>
              <a:t/>
            </a:r>
            <a:endParaRPr i="1" sz="1350">
              <a:solidFill>
                <a:schemeClr val="dk1"/>
              </a:solidFill>
              <a:latin typeface="Roboto"/>
              <a:ea typeface="Roboto"/>
              <a:cs typeface="Roboto"/>
              <a:sym typeface="Roboto"/>
            </a:endParaRPr>
          </a:p>
          <a:p>
            <a:pPr indent="-314325" lvl="0" marL="914400" rtl="0" algn="l">
              <a:spcBef>
                <a:spcPts val="0"/>
              </a:spcBef>
              <a:spcAft>
                <a:spcPts val="0"/>
              </a:spcAft>
              <a:buClr>
                <a:schemeClr val="dk1"/>
              </a:buClr>
              <a:buSzPts val="1350"/>
              <a:buFont typeface="Roboto"/>
              <a:buAutoNum type="alphaLcPeriod"/>
            </a:pPr>
            <a:r>
              <a:rPr i="1" lang="es-419" sz="1350">
                <a:solidFill>
                  <a:schemeClr val="dk1"/>
                </a:solidFill>
                <a:latin typeface="Roboto"/>
                <a:ea typeface="Roboto"/>
                <a:cs typeface="Roboto"/>
                <a:sym typeface="Roboto"/>
              </a:rPr>
              <a:t>Recupera todos los nombres de los pokemones que no sean más altos de 30cm ordenados del más bajito al más alto. </a:t>
            </a:r>
            <a:endParaRPr i="1" sz="1350">
              <a:solidFill>
                <a:schemeClr val="dk1"/>
              </a:solidFill>
              <a:latin typeface="Roboto"/>
              <a:ea typeface="Roboto"/>
              <a:cs typeface="Roboto"/>
              <a:sym typeface="Roboto"/>
            </a:endParaRPr>
          </a:p>
          <a:p>
            <a:pPr indent="0" lvl="0" marL="914400" rtl="0" algn="l">
              <a:spcBef>
                <a:spcPts val="0"/>
              </a:spcBef>
              <a:spcAft>
                <a:spcPts val="0"/>
              </a:spcAft>
              <a:buNone/>
            </a:pPr>
            <a:r>
              <a:t/>
            </a:r>
            <a:endParaRPr i="1" sz="1350">
              <a:solidFill>
                <a:schemeClr val="dk1"/>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Sintaxis SQL</a:t>
            </a:r>
            <a:endParaRPr b="1" i="1" sz="1450">
              <a:solidFill>
                <a:schemeClr val="dk1"/>
              </a:solidFill>
              <a:latin typeface="Roboto"/>
              <a:ea typeface="Roboto"/>
              <a:cs typeface="Roboto"/>
              <a:sym typeface="Roboto"/>
            </a:endParaRPr>
          </a:p>
          <a:p>
            <a:pPr indent="0" lvl="0" marL="914400" rtl="0" algn="ctr">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select </a:t>
            </a:r>
            <a:r>
              <a:rPr b="1" lang="es-419">
                <a:solidFill>
                  <a:srgbClr val="4C4F69"/>
                </a:solidFill>
                <a:highlight>
                  <a:srgbClr val="EFF1F5"/>
                </a:highlight>
                <a:latin typeface="Courier New"/>
                <a:ea typeface="Courier New"/>
                <a:cs typeface="Courier New"/>
                <a:sym typeface="Courier New"/>
              </a:rPr>
              <a:t>pok_name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POKEMON, pok_height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POKEMON </a:t>
            </a:r>
            <a:r>
              <a:rPr b="1" lang="es-419">
                <a:solidFill>
                  <a:srgbClr val="8839EF"/>
                </a:solidFill>
                <a:highlight>
                  <a:srgbClr val="EFF1F5"/>
                </a:highlight>
                <a:latin typeface="Courier New"/>
                <a:ea typeface="Courier New"/>
                <a:cs typeface="Courier New"/>
                <a:sym typeface="Courier New"/>
              </a:rPr>
              <a:t>from </a:t>
            </a:r>
            <a:r>
              <a:rPr b="1" i="1" lang="es-419">
                <a:solidFill>
                  <a:srgbClr val="DF8E1D"/>
                </a:solidFill>
                <a:highlight>
                  <a:srgbClr val="EFF1F5"/>
                </a:highlight>
                <a:latin typeface="Courier New"/>
                <a:ea typeface="Courier New"/>
                <a:cs typeface="Courier New"/>
                <a:sym typeface="Courier New"/>
              </a:rPr>
              <a:t>pokemon </a:t>
            </a:r>
            <a:r>
              <a:rPr b="1" lang="es-419">
                <a:solidFill>
                  <a:srgbClr val="8839EF"/>
                </a:solidFill>
                <a:highlight>
                  <a:srgbClr val="EFF1F5"/>
                </a:highlight>
                <a:latin typeface="Courier New"/>
                <a:ea typeface="Courier New"/>
                <a:cs typeface="Courier New"/>
                <a:sym typeface="Courier New"/>
              </a:rPr>
              <a:t>where </a:t>
            </a:r>
            <a:r>
              <a:rPr b="1" lang="es-419">
                <a:solidFill>
                  <a:srgbClr val="4C4F69"/>
                </a:solidFill>
                <a:highlight>
                  <a:srgbClr val="EFF1F5"/>
                </a:highlight>
                <a:latin typeface="Courier New"/>
                <a:ea typeface="Courier New"/>
                <a:cs typeface="Courier New"/>
                <a:sym typeface="Courier New"/>
              </a:rPr>
              <a:t>pok_height&lt;= </a:t>
            </a:r>
            <a:r>
              <a:rPr b="1" lang="es-419">
                <a:solidFill>
                  <a:srgbClr val="FE640B"/>
                </a:solidFill>
                <a:highlight>
                  <a:srgbClr val="EFF1F5"/>
                </a:highlight>
                <a:latin typeface="Courier New"/>
                <a:ea typeface="Courier New"/>
                <a:cs typeface="Courier New"/>
                <a:sym typeface="Courier New"/>
              </a:rPr>
              <a:t>30 </a:t>
            </a:r>
            <a:r>
              <a:rPr b="1" lang="es-419">
                <a:solidFill>
                  <a:srgbClr val="8839EF"/>
                </a:solidFill>
                <a:highlight>
                  <a:srgbClr val="EFF1F5"/>
                </a:highlight>
                <a:latin typeface="Courier New"/>
                <a:ea typeface="Courier New"/>
                <a:cs typeface="Courier New"/>
                <a:sym typeface="Courier New"/>
              </a:rPr>
              <a:t>order by</a:t>
            </a:r>
            <a:r>
              <a:rPr b="1" lang="es-419">
                <a:solidFill>
                  <a:srgbClr val="4C4F69"/>
                </a:solidFill>
                <a:highlight>
                  <a:srgbClr val="EFF1F5"/>
                </a:highlight>
                <a:latin typeface="Courier New"/>
                <a:ea typeface="Courier New"/>
                <a:cs typeface="Courier New"/>
                <a:sym typeface="Courier New"/>
              </a:rPr>
              <a:t> pok_height</a:t>
            </a:r>
            <a:r>
              <a:rPr b="1" lang="es-419">
                <a:solidFill>
                  <a:srgbClr val="7C7F93"/>
                </a:solidFill>
                <a:highlight>
                  <a:srgbClr val="EFF1F5"/>
                </a:highlight>
                <a:latin typeface="Courier New"/>
                <a:ea typeface="Courier New"/>
                <a:cs typeface="Courier New"/>
                <a:sym typeface="Courier New"/>
              </a:rPr>
              <a:t>;</a:t>
            </a:r>
            <a:endParaRPr b="1">
              <a:solidFill>
                <a:srgbClr val="7C7F93"/>
              </a:solidFill>
              <a:highlight>
                <a:srgbClr val="EFF1F5"/>
              </a:highlight>
              <a:latin typeface="Courier New"/>
              <a:ea typeface="Courier New"/>
              <a:cs typeface="Courier New"/>
              <a:sym typeface="Courier New"/>
            </a:endParaRPr>
          </a:p>
          <a:p>
            <a:pPr indent="0" lvl="0" marL="914400" rtl="0" algn="l">
              <a:spcBef>
                <a:spcPts val="0"/>
              </a:spcBef>
              <a:spcAft>
                <a:spcPts val="0"/>
              </a:spcAft>
              <a:buNone/>
            </a:pPr>
            <a:r>
              <a:t/>
            </a:r>
            <a:endParaRPr i="1" sz="1600">
              <a:solidFill>
                <a:srgbClr val="D55FDE"/>
              </a:solidFill>
              <a:highlight>
                <a:srgbClr val="282C34"/>
              </a:highlight>
              <a:latin typeface="Courier New"/>
              <a:ea typeface="Courier New"/>
              <a:cs typeface="Courier New"/>
              <a:sym typeface="Courier New"/>
            </a:endParaRPr>
          </a:p>
          <a:p>
            <a:pPr indent="0" lvl="0" marL="914400" rtl="0" algn="l">
              <a:spcBef>
                <a:spcPts val="0"/>
              </a:spcBef>
              <a:spcAft>
                <a:spcPts val="0"/>
              </a:spcAft>
              <a:buNone/>
            </a:pPr>
            <a:r>
              <a:t/>
            </a:r>
            <a:endParaRPr sz="1800">
              <a:solidFill>
                <a:srgbClr val="CF8E6D"/>
              </a:solidFill>
              <a:highlight>
                <a:srgbClr val="1E1F22"/>
              </a:highlight>
              <a:latin typeface="Courier New"/>
              <a:ea typeface="Courier New"/>
              <a:cs typeface="Courier New"/>
              <a:sym typeface="Courier New"/>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543" name="Google Shape;54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6"/>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549" name="Google Shape;549;p46"/>
          <p:cNvSpPr txBox="1"/>
          <p:nvPr/>
        </p:nvSpPr>
        <p:spPr>
          <a:xfrm>
            <a:off x="6051988" y="56502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sp>
        <p:nvSpPr>
          <p:cNvPr id="550" name="Google Shape;550;p46"/>
          <p:cNvSpPr txBox="1"/>
          <p:nvPr/>
        </p:nvSpPr>
        <p:spPr>
          <a:xfrm>
            <a:off x="525550" y="3759425"/>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551" name="Google Shape;551;p46"/>
          <p:cNvSpPr txBox="1"/>
          <p:nvPr/>
        </p:nvSpPr>
        <p:spPr>
          <a:xfrm>
            <a:off x="1065700" y="16447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NULL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722</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552" name="Google Shape;552;p46"/>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553" name="Google Shape;553;p46"/>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554" name="Google Shape;554;p46"/>
          <p:cNvPicPr preferRelativeResize="0"/>
          <p:nvPr/>
        </p:nvPicPr>
        <p:blipFill>
          <a:blip r:embed="rId3">
            <a:alphaModFix/>
          </a:blip>
          <a:stretch>
            <a:fillRect/>
          </a:stretch>
        </p:blipFill>
        <p:spPr>
          <a:xfrm>
            <a:off x="6268450" y="957250"/>
            <a:ext cx="1790700" cy="3228975"/>
          </a:xfrm>
          <a:prstGeom prst="rect">
            <a:avLst/>
          </a:prstGeom>
          <a:noFill/>
          <a:ln>
            <a:noFill/>
          </a:ln>
        </p:spPr>
      </p:pic>
      <p:pic>
        <p:nvPicPr>
          <p:cNvPr id="555" name="Google Shape;555;p46"/>
          <p:cNvPicPr preferRelativeResize="0"/>
          <p:nvPr/>
        </p:nvPicPr>
        <p:blipFill>
          <a:blip r:embed="rId4">
            <a:alphaModFix/>
          </a:blip>
          <a:stretch>
            <a:fillRect/>
          </a:stretch>
        </p:blipFill>
        <p:spPr>
          <a:xfrm>
            <a:off x="756750" y="4241150"/>
            <a:ext cx="7302389" cy="567500"/>
          </a:xfrm>
          <a:prstGeom prst="rect">
            <a:avLst/>
          </a:prstGeom>
          <a:noFill/>
          <a:ln>
            <a:noFill/>
          </a:ln>
        </p:spPr>
      </p:pic>
      <p:sp>
        <p:nvSpPr>
          <p:cNvPr id="556" name="Google Shape;55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7"/>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900">
                <a:solidFill>
                  <a:schemeClr val="dk2"/>
                </a:solidFill>
              </a:rPr>
              <a:t>Plan de ejecución(antes de ejecutar).</a:t>
            </a:r>
            <a:endParaRPr sz="2900">
              <a:solidFill>
                <a:schemeClr val="dk2"/>
              </a:solidFill>
            </a:endParaRPr>
          </a:p>
        </p:txBody>
      </p:sp>
      <p:sp>
        <p:nvSpPr>
          <p:cNvPr id="562" name="Google Shape;562;p47"/>
          <p:cNvSpPr txBox="1"/>
          <p:nvPr>
            <p:ph idx="1" type="body"/>
          </p:nvPr>
        </p:nvSpPr>
        <p:spPr>
          <a:xfrm>
            <a:off x="720000" y="1261250"/>
            <a:ext cx="3383100" cy="14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419"/>
              <a:t>El plan de ejecución nos da información más detallada de las operaciones que ejecuta el query. Para optimización se podría poner un índice en la columna </a:t>
            </a:r>
            <a:r>
              <a:rPr i="1" lang="es-419"/>
              <a:t>pok_height</a:t>
            </a:r>
            <a:r>
              <a:rPr lang="es-419"/>
              <a:t> de la tabla </a:t>
            </a:r>
            <a:r>
              <a:rPr i="1" lang="es-419"/>
              <a:t>pokemon</a:t>
            </a:r>
            <a:endParaRPr i="1"/>
          </a:p>
        </p:txBody>
      </p:sp>
      <p:sp>
        <p:nvSpPr>
          <p:cNvPr id="563" name="Google Shape;56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564" name="Google Shape;564;p47"/>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565" name="Google Shape;565;p47"/>
          <p:cNvPicPr preferRelativeResize="0"/>
          <p:nvPr/>
        </p:nvPicPr>
        <p:blipFill>
          <a:blip r:embed="rId3">
            <a:alphaModFix/>
          </a:blip>
          <a:stretch>
            <a:fillRect/>
          </a:stretch>
        </p:blipFill>
        <p:spPr>
          <a:xfrm>
            <a:off x="4933825" y="1110150"/>
            <a:ext cx="3183297" cy="967300"/>
          </a:xfrm>
          <a:prstGeom prst="rect">
            <a:avLst/>
          </a:prstGeom>
          <a:noFill/>
          <a:ln>
            <a:noFill/>
          </a:ln>
        </p:spPr>
      </p:pic>
      <p:pic>
        <p:nvPicPr>
          <p:cNvPr id="566" name="Google Shape;566;p47"/>
          <p:cNvPicPr preferRelativeResize="0"/>
          <p:nvPr/>
        </p:nvPicPr>
        <p:blipFill>
          <a:blip r:embed="rId4">
            <a:alphaModFix/>
          </a:blip>
          <a:stretch>
            <a:fillRect/>
          </a:stretch>
        </p:blipFill>
        <p:spPr>
          <a:xfrm>
            <a:off x="845125" y="2637850"/>
            <a:ext cx="3383100" cy="2169851"/>
          </a:xfrm>
          <a:prstGeom prst="rect">
            <a:avLst/>
          </a:prstGeom>
          <a:noFill/>
          <a:ln>
            <a:noFill/>
          </a:ln>
        </p:spPr>
      </p:pic>
      <p:pic>
        <p:nvPicPr>
          <p:cNvPr id="567" name="Google Shape;567;p47"/>
          <p:cNvPicPr preferRelativeResize="0"/>
          <p:nvPr/>
        </p:nvPicPr>
        <p:blipFill>
          <a:blip r:embed="rId5">
            <a:alphaModFix/>
          </a:blip>
          <a:stretch>
            <a:fillRect/>
          </a:stretch>
        </p:blipFill>
        <p:spPr>
          <a:xfrm>
            <a:off x="5597550" y="2173000"/>
            <a:ext cx="2286730" cy="2761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8"/>
          <p:cNvSpPr txBox="1"/>
          <p:nvPr>
            <p:ph idx="1" type="body"/>
          </p:nvPr>
        </p:nvSpPr>
        <p:spPr>
          <a:xfrm>
            <a:off x="592125" y="732950"/>
            <a:ext cx="23538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300">
                <a:solidFill>
                  <a:schemeClr val="dk2"/>
                </a:solidFill>
              </a:rPr>
              <a:t>Creación de el Índice.</a:t>
            </a:r>
            <a:endParaRPr b="1" sz="1300">
              <a:solidFill>
                <a:schemeClr val="dk2"/>
              </a:solidFill>
            </a:endParaRPr>
          </a:p>
          <a:p>
            <a:pPr indent="0" lvl="0" marL="0" rtl="0" algn="l">
              <a:spcBef>
                <a:spcPts val="0"/>
              </a:spcBef>
              <a:spcAft>
                <a:spcPts val="0"/>
              </a:spcAft>
              <a:buNone/>
            </a:pPr>
            <a:r>
              <a:rPr b="1" lang="es-419" sz="1300">
                <a:solidFill>
                  <a:schemeClr val="dk2"/>
                </a:solidFill>
              </a:rPr>
              <a:t> </a:t>
            </a:r>
            <a:endParaRPr b="1" sz="1300"/>
          </a:p>
        </p:txBody>
      </p:sp>
      <p:sp>
        <p:nvSpPr>
          <p:cNvPr id="573" name="Google Shape;573;p48"/>
          <p:cNvSpPr txBox="1"/>
          <p:nvPr/>
        </p:nvSpPr>
        <p:spPr>
          <a:xfrm>
            <a:off x="609075" y="1531050"/>
            <a:ext cx="25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Reescritura de consulta.</a:t>
            </a:r>
            <a:endParaRPr b="1" sz="1300">
              <a:solidFill>
                <a:schemeClr val="dk2"/>
              </a:solidFill>
              <a:latin typeface="Share Tech Mono"/>
              <a:ea typeface="Share Tech Mono"/>
              <a:cs typeface="Share Tech Mono"/>
              <a:sym typeface="Share Tech Mono"/>
            </a:endParaRPr>
          </a:p>
        </p:txBody>
      </p:sp>
      <p:sp>
        <p:nvSpPr>
          <p:cNvPr id="574" name="Google Shape;57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75" name="Google Shape;575;p48"/>
          <p:cNvPicPr preferRelativeResize="0"/>
          <p:nvPr/>
        </p:nvPicPr>
        <p:blipFill>
          <a:blip r:embed="rId3">
            <a:alphaModFix/>
          </a:blip>
          <a:stretch>
            <a:fillRect/>
          </a:stretch>
        </p:blipFill>
        <p:spPr>
          <a:xfrm>
            <a:off x="592125" y="1102243"/>
            <a:ext cx="5019675" cy="238125"/>
          </a:xfrm>
          <a:prstGeom prst="rect">
            <a:avLst/>
          </a:prstGeom>
          <a:noFill/>
          <a:ln>
            <a:noFill/>
          </a:ln>
        </p:spPr>
      </p:pic>
      <p:pic>
        <p:nvPicPr>
          <p:cNvPr id="576" name="Google Shape;576;p48"/>
          <p:cNvPicPr preferRelativeResize="0"/>
          <p:nvPr/>
        </p:nvPicPr>
        <p:blipFill>
          <a:blip r:embed="rId4">
            <a:alphaModFix/>
          </a:blip>
          <a:stretch>
            <a:fillRect/>
          </a:stretch>
        </p:blipFill>
        <p:spPr>
          <a:xfrm>
            <a:off x="592125" y="1906868"/>
            <a:ext cx="4171950" cy="266700"/>
          </a:xfrm>
          <a:prstGeom prst="rect">
            <a:avLst/>
          </a:prstGeom>
          <a:noFill/>
          <a:ln>
            <a:noFill/>
          </a:ln>
        </p:spPr>
      </p:pic>
      <p:pic>
        <p:nvPicPr>
          <p:cNvPr id="577" name="Google Shape;577;p48"/>
          <p:cNvPicPr preferRelativeResize="0"/>
          <p:nvPr/>
        </p:nvPicPr>
        <p:blipFill>
          <a:blip r:embed="rId5">
            <a:alphaModFix/>
          </a:blip>
          <a:stretch>
            <a:fillRect/>
          </a:stretch>
        </p:blipFill>
        <p:spPr>
          <a:xfrm>
            <a:off x="592125" y="2173575"/>
            <a:ext cx="5467350" cy="266700"/>
          </a:xfrm>
          <a:prstGeom prst="rect">
            <a:avLst/>
          </a:prstGeom>
          <a:noFill/>
          <a:ln>
            <a:noFill/>
          </a:ln>
        </p:spPr>
      </p:pic>
      <p:pic>
        <p:nvPicPr>
          <p:cNvPr id="578" name="Google Shape;578;p48"/>
          <p:cNvPicPr preferRelativeResize="0"/>
          <p:nvPr/>
        </p:nvPicPr>
        <p:blipFill>
          <a:blip r:embed="rId6">
            <a:alphaModFix/>
          </a:blip>
          <a:stretch>
            <a:fillRect/>
          </a:stretch>
        </p:blipFill>
        <p:spPr>
          <a:xfrm>
            <a:off x="1819275" y="3195475"/>
            <a:ext cx="5505450" cy="1095375"/>
          </a:xfrm>
          <a:prstGeom prst="rect">
            <a:avLst/>
          </a:prstGeom>
          <a:noFill/>
          <a:ln>
            <a:noFill/>
          </a:ln>
        </p:spPr>
      </p:pic>
      <p:sp>
        <p:nvSpPr>
          <p:cNvPr id="579" name="Google Shape;579;p48"/>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585" name="Google Shape;585;p49"/>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Antes:</a:t>
            </a:r>
            <a:endParaRPr b="1" sz="1400"/>
          </a:p>
        </p:txBody>
      </p:sp>
      <p:sp>
        <p:nvSpPr>
          <p:cNvPr id="586" name="Google Shape;586;p49"/>
          <p:cNvSpPr txBox="1"/>
          <p:nvPr>
            <p:ph idx="1" type="body"/>
          </p:nvPr>
        </p:nvSpPr>
        <p:spPr>
          <a:xfrm>
            <a:off x="5155288" y="1259925"/>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Después:</a:t>
            </a:r>
            <a:endParaRPr b="1" sz="1400"/>
          </a:p>
        </p:txBody>
      </p:sp>
      <p:sp>
        <p:nvSpPr>
          <p:cNvPr id="587" name="Google Shape;5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88" name="Google Shape;588;p49"/>
          <p:cNvPicPr preferRelativeResize="0"/>
          <p:nvPr/>
        </p:nvPicPr>
        <p:blipFill>
          <a:blip r:embed="rId3">
            <a:alphaModFix/>
          </a:blip>
          <a:stretch>
            <a:fillRect/>
          </a:stretch>
        </p:blipFill>
        <p:spPr>
          <a:xfrm>
            <a:off x="1196125" y="1513350"/>
            <a:ext cx="2738811" cy="3307151"/>
          </a:xfrm>
          <a:prstGeom prst="rect">
            <a:avLst/>
          </a:prstGeom>
          <a:noFill/>
          <a:ln>
            <a:noFill/>
          </a:ln>
        </p:spPr>
      </p:pic>
      <p:pic>
        <p:nvPicPr>
          <p:cNvPr id="589" name="Google Shape;589;p49"/>
          <p:cNvPicPr preferRelativeResize="0"/>
          <p:nvPr/>
        </p:nvPicPr>
        <p:blipFill>
          <a:blip r:embed="rId4">
            <a:alphaModFix/>
          </a:blip>
          <a:stretch>
            <a:fillRect/>
          </a:stretch>
        </p:blipFill>
        <p:spPr>
          <a:xfrm>
            <a:off x="5557450" y="1586925"/>
            <a:ext cx="2615350" cy="3160001"/>
          </a:xfrm>
          <a:prstGeom prst="rect">
            <a:avLst/>
          </a:prstGeom>
          <a:noFill/>
          <a:ln>
            <a:noFill/>
          </a:ln>
        </p:spPr>
      </p:pic>
      <p:sp>
        <p:nvSpPr>
          <p:cNvPr id="590" name="Google Shape;590;p49"/>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nvSpPr>
        <p:spPr>
          <a:xfrm>
            <a:off x="704250" y="2045700"/>
            <a:ext cx="7972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100">
                <a:solidFill>
                  <a:schemeClr val="dk2"/>
                </a:solidFill>
                <a:latin typeface="Share Tech Mono"/>
                <a:ea typeface="Share Tech Mono"/>
                <a:cs typeface="Share Tech Mono"/>
                <a:sym typeface="Share Tech Mono"/>
              </a:rPr>
              <a:t>1. Contexto de la BDR</a:t>
            </a:r>
            <a:endParaRPr>
              <a:solidFill>
                <a:schemeClr val="dk2"/>
              </a:solidFill>
            </a:endParaRPr>
          </a:p>
        </p:txBody>
      </p:sp>
      <p:sp>
        <p:nvSpPr>
          <p:cNvPr id="321" name="Google Shape;321;p23"/>
          <p:cNvSpPr txBox="1"/>
          <p:nvPr/>
        </p:nvSpPr>
        <p:spPr>
          <a:xfrm>
            <a:off x="704250" y="2861400"/>
            <a:ext cx="7346100" cy="15699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s-419" sz="1800">
                <a:solidFill>
                  <a:schemeClr val="dk1"/>
                </a:solidFill>
                <a:latin typeface="Share Tech Mono"/>
                <a:ea typeface="Share Tech Mono"/>
                <a:cs typeface="Share Tech Mono"/>
                <a:sym typeface="Share Tech Mono"/>
              </a:rPr>
              <a:t>1.1 Objetivo</a:t>
            </a:r>
            <a:endParaRPr sz="1800">
              <a:solidFill>
                <a:schemeClr val="dk1"/>
              </a:solidFill>
              <a:latin typeface="Share Tech Mono"/>
              <a:ea typeface="Share Tech Mono"/>
              <a:cs typeface="Share Tech Mono"/>
              <a:sym typeface="Share Tech Mono"/>
            </a:endParaRPr>
          </a:p>
          <a:p>
            <a:pPr indent="457200" lvl="0" marL="457200" rtl="0" algn="l">
              <a:spcBef>
                <a:spcPts val="0"/>
              </a:spcBef>
              <a:spcAft>
                <a:spcPts val="0"/>
              </a:spcAft>
              <a:buNone/>
            </a:pPr>
            <a:r>
              <a:rPr lang="es-419" sz="1800">
                <a:solidFill>
                  <a:schemeClr val="dk1"/>
                </a:solidFill>
                <a:latin typeface="Share Tech Mono"/>
                <a:ea typeface="Share Tech Mono"/>
                <a:cs typeface="Share Tech Mono"/>
                <a:sym typeface="Share Tech Mono"/>
              </a:rPr>
              <a:t>1.2 Caso de estudio (BD </a:t>
            </a:r>
            <a:r>
              <a:rPr lang="es-419" sz="1800">
                <a:solidFill>
                  <a:schemeClr val="dk1"/>
                </a:solidFill>
                <a:latin typeface="Share Tech Mono"/>
                <a:ea typeface="Share Tech Mono"/>
                <a:cs typeface="Share Tech Mono"/>
                <a:sym typeface="Share Tech Mono"/>
              </a:rPr>
              <a:t>Pokemon</a:t>
            </a:r>
            <a:r>
              <a:rPr lang="es-419" sz="1800">
                <a:solidFill>
                  <a:schemeClr val="dk1"/>
                </a:solidFill>
                <a:latin typeface="Share Tech Mono"/>
                <a:ea typeface="Share Tech Mono"/>
                <a:cs typeface="Share Tech Mono"/>
                <a:sym typeface="Share Tech Mono"/>
              </a:rPr>
              <a:t>)</a:t>
            </a:r>
            <a:endParaRPr sz="1800">
              <a:solidFill>
                <a:schemeClr val="dk1"/>
              </a:solidFill>
              <a:latin typeface="Share Tech Mono"/>
              <a:ea typeface="Share Tech Mono"/>
              <a:cs typeface="Share Tech Mono"/>
              <a:sym typeface="Share Tech Mono"/>
            </a:endParaRPr>
          </a:p>
          <a:p>
            <a:pPr indent="457200" lvl="0" marL="457200" rtl="0" algn="l">
              <a:spcBef>
                <a:spcPts val="0"/>
              </a:spcBef>
              <a:spcAft>
                <a:spcPts val="0"/>
              </a:spcAft>
              <a:buNone/>
            </a:pPr>
            <a:r>
              <a:rPr lang="es-419" sz="1800">
                <a:solidFill>
                  <a:schemeClr val="dk1"/>
                </a:solidFill>
                <a:latin typeface="Share Tech Mono"/>
                <a:ea typeface="Share Tech Mono"/>
                <a:cs typeface="Share Tech Mono"/>
                <a:sym typeface="Share Tech Mono"/>
              </a:rPr>
              <a:t>1.3 Diagrama ER</a:t>
            </a:r>
            <a:endParaRPr sz="1800">
              <a:solidFill>
                <a:schemeClr val="dk1"/>
              </a:solidFill>
              <a:latin typeface="Share Tech Mono"/>
              <a:ea typeface="Share Tech Mono"/>
              <a:cs typeface="Share Tech Mono"/>
              <a:sym typeface="Share Tech Mono"/>
            </a:endParaRPr>
          </a:p>
          <a:p>
            <a:pPr indent="457200" lvl="0" marL="457200" rtl="0" algn="l">
              <a:spcBef>
                <a:spcPts val="0"/>
              </a:spcBef>
              <a:spcAft>
                <a:spcPts val="0"/>
              </a:spcAft>
              <a:buNone/>
            </a:pPr>
            <a:r>
              <a:rPr lang="es-419" sz="1800">
                <a:solidFill>
                  <a:schemeClr val="dk1"/>
                </a:solidFill>
                <a:latin typeface="Share Tech Mono"/>
                <a:ea typeface="Share Tech Mono"/>
                <a:cs typeface="Share Tech Mono"/>
                <a:sym typeface="Share Tech Mono"/>
              </a:rPr>
              <a:t>1.4 Diccionario de datos</a:t>
            </a:r>
            <a:endParaRPr sz="1800">
              <a:solidFill>
                <a:schemeClr val="dk1"/>
              </a:solidFill>
              <a:latin typeface="Share Tech Mono"/>
              <a:ea typeface="Share Tech Mono"/>
              <a:cs typeface="Share Tech Mono"/>
              <a:sym typeface="Share Tech Mono"/>
            </a:endParaRPr>
          </a:p>
          <a:p>
            <a:pPr indent="457200" lvl="0" marL="457200" rtl="0" algn="l">
              <a:spcBef>
                <a:spcPts val="0"/>
              </a:spcBef>
              <a:spcAft>
                <a:spcPts val="0"/>
              </a:spcAft>
              <a:buNone/>
            </a:pPr>
            <a:r>
              <a:rPr lang="es-419" sz="1800">
                <a:solidFill>
                  <a:schemeClr val="dk1"/>
                </a:solidFill>
                <a:latin typeface="Share Tech Mono"/>
                <a:ea typeface="Share Tech Mono"/>
                <a:cs typeface="Share Tech Mono"/>
                <a:sym typeface="Share Tech Mono"/>
              </a:rPr>
              <a:t>1.5 Tablas</a:t>
            </a:r>
            <a:endParaRPr sz="1800">
              <a:solidFill>
                <a:schemeClr val="dk1"/>
              </a:solidFill>
              <a:latin typeface="Share Tech Mono"/>
              <a:ea typeface="Share Tech Mono"/>
              <a:cs typeface="Share Tech Mono"/>
              <a:sym typeface="Share Tech Mono"/>
            </a:endParaRPr>
          </a:p>
        </p:txBody>
      </p:sp>
      <p:sp>
        <p:nvSpPr>
          <p:cNvPr id="322" name="Google Shape;32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0"/>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596" name="Google Shape;596;p50"/>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Antes:</a:t>
            </a:r>
            <a:endParaRPr b="1"/>
          </a:p>
        </p:txBody>
      </p:sp>
      <p:sp>
        <p:nvSpPr>
          <p:cNvPr id="597" name="Google Shape;597;p50"/>
          <p:cNvSpPr txBox="1"/>
          <p:nvPr>
            <p:ph idx="1" type="body"/>
          </p:nvPr>
        </p:nvSpPr>
        <p:spPr>
          <a:xfrm>
            <a:off x="756738" y="316208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Después:</a:t>
            </a:r>
            <a:endParaRPr b="1"/>
          </a:p>
        </p:txBody>
      </p:sp>
      <p:sp>
        <p:nvSpPr>
          <p:cNvPr id="598" name="Google Shape;59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599" name="Google Shape;599;p50"/>
          <p:cNvPicPr preferRelativeResize="0"/>
          <p:nvPr/>
        </p:nvPicPr>
        <p:blipFill>
          <a:blip r:embed="rId3">
            <a:alphaModFix/>
          </a:blip>
          <a:stretch>
            <a:fillRect/>
          </a:stretch>
        </p:blipFill>
        <p:spPr>
          <a:xfrm>
            <a:off x="720000" y="1589550"/>
            <a:ext cx="3183297" cy="967300"/>
          </a:xfrm>
          <a:prstGeom prst="rect">
            <a:avLst/>
          </a:prstGeom>
          <a:noFill/>
          <a:ln>
            <a:noFill/>
          </a:ln>
        </p:spPr>
      </p:pic>
      <p:pic>
        <p:nvPicPr>
          <p:cNvPr id="600" name="Google Shape;600;p50"/>
          <p:cNvPicPr preferRelativeResize="0"/>
          <p:nvPr/>
        </p:nvPicPr>
        <p:blipFill>
          <a:blip r:embed="rId4">
            <a:alphaModFix/>
          </a:blip>
          <a:stretch>
            <a:fillRect/>
          </a:stretch>
        </p:blipFill>
        <p:spPr>
          <a:xfrm>
            <a:off x="756750" y="3610650"/>
            <a:ext cx="5457825" cy="1162050"/>
          </a:xfrm>
          <a:prstGeom prst="rect">
            <a:avLst/>
          </a:prstGeom>
          <a:noFill/>
          <a:ln>
            <a:noFill/>
          </a:ln>
        </p:spPr>
      </p:pic>
      <p:sp>
        <p:nvSpPr>
          <p:cNvPr id="601" name="Google Shape;601;p50"/>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1"/>
          <p:cNvSpPr txBox="1"/>
          <p:nvPr/>
        </p:nvSpPr>
        <p:spPr>
          <a:xfrm>
            <a:off x="437975" y="594475"/>
            <a:ext cx="831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500">
                <a:solidFill>
                  <a:schemeClr val="dk2"/>
                </a:solidFill>
                <a:latin typeface="Share Tech Mono"/>
                <a:ea typeface="Share Tech Mono"/>
                <a:cs typeface="Share Tech Mono"/>
                <a:sym typeface="Share Tech Mono"/>
              </a:rPr>
              <a:t>Consulta 1: Lenguaje Natural y sintaxis SQL</a:t>
            </a:r>
            <a:endParaRPr sz="800">
              <a:solidFill>
                <a:schemeClr val="dk2"/>
              </a:solidFill>
            </a:endParaRPr>
          </a:p>
        </p:txBody>
      </p:sp>
      <p:sp>
        <p:nvSpPr>
          <p:cNvPr id="607" name="Google Shape;607;p51"/>
          <p:cNvSpPr txBox="1"/>
          <p:nvPr/>
        </p:nvSpPr>
        <p:spPr>
          <a:xfrm>
            <a:off x="543275" y="1856575"/>
            <a:ext cx="7818600" cy="28416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Font typeface="Roboto"/>
              <a:buAutoNum type="alphaUcParenR"/>
            </a:pPr>
            <a:r>
              <a:rPr i="1" lang="es-419" sz="1050">
                <a:solidFill>
                  <a:schemeClr val="dk1"/>
                </a:solidFill>
                <a:latin typeface="Roboto"/>
                <a:ea typeface="Roboto"/>
                <a:cs typeface="Roboto"/>
                <a:sym typeface="Roboto"/>
              </a:rPr>
              <a:t>Lenguaje natural</a:t>
            </a:r>
            <a:endParaRPr i="1" sz="1050">
              <a:solidFill>
                <a:schemeClr val="dk1"/>
              </a:solidFill>
              <a:latin typeface="Roboto"/>
              <a:ea typeface="Roboto"/>
              <a:cs typeface="Roboto"/>
              <a:sym typeface="Roboto"/>
            </a:endParaRPr>
          </a:p>
          <a:p>
            <a:pPr indent="0" lvl="0" marL="457200" rtl="0" algn="l">
              <a:spcBef>
                <a:spcPts val="0"/>
              </a:spcBef>
              <a:spcAft>
                <a:spcPts val="0"/>
              </a:spcAft>
              <a:buNone/>
            </a:pPr>
            <a:r>
              <a:t/>
            </a:r>
            <a:endParaRPr i="1" sz="1050">
              <a:solidFill>
                <a:schemeClr val="dk1"/>
              </a:solidFill>
              <a:latin typeface="Roboto"/>
              <a:ea typeface="Roboto"/>
              <a:cs typeface="Roboto"/>
              <a:sym typeface="Roboto"/>
            </a:endParaRPr>
          </a:p>
          <a:p>
            <a:pPr indent="-295275" lvl="0" marL="914400" rtl="0" algn="l">
              <a:spcBef>
                <a:spcPts val="0"/>
              </a:spcBef>
              <a:spcAft>
                <a:spcPts val="0"/>
              </a:spcAft>
              <a:buClr>
                <a:schemeClr val="dk1"/>
              </a:buClr>
              <a:buSzPts val="1050"/>
              <a:buFont typeface="Roboto"/>
              <a:buAutoNum type="alphaLcPeriod"/>
            </a:pPr>
            <a:r>
              <a:rPr i="1" lang="es-419" sz="1050">
                <a:solidFill>
                  <a:schemeClr val="dk1"/>
                </a:solidFill>
                <a:latin typeface="Roboto"/>
                <a:ea typeface="Roboto"/>
                <a:cs typeface="Roboto"/>
                <a:sym typeface="Roboto"/>
              </a:rPr>
              <a:t>Mostrar nombre e ID de los tres pokemones iniciales de las 6 primeras generaciones de </a:t>
            </a:r>
            <a:r>
              <a:rPr i="1" lang="es-419" sz="1050">
                <a:solidFill>
                  <a:schemeClr val="dk1"/>
                </a:solidFill>
                <a:latin typeface="Roboto"/>
                <a:ea typeface="Roboto"/>
                <a:cs typeface="Roboto"/>
                <a:sym typeface="Roboto"/>
              </a:rPr>
              <a:t>pokémon</a:t>
            </a:r>
            <a:r>
              <a:rPr i="1" lang="es-419" sz="1050">
                <a:solidFill>
                  <a:schemeClr val="dk1"/>
                </a:solidFill>
                <a:latin typeface="Roboto"/>
                <a:ea typeface="Roboto"/>
                <a:cs typeface="Roboto"/>
                <a:sym typeface="Roboto"/>
              </a:rPr>
              <a:t> ordenados por ID.</a:t>
            </a:r>
            <a:endParaRPr i="1" sz="1050">
              <a:solidFill>
                <a:schemeClr val="dk1"/>
              </a:solidFill>
              <a:latin typeface="Roboto"/>
              <a:ea typeface="Roboto"/>
              <a:cs typeface="Roboto"/>
              <a:sym typeface="Roboto"/>
            </a:endParaRPr>
          </a:p>
          <a:p>
            <a:pPr indent="0" lvl="0" marL="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lphaUcParenR"/>
            </a:pPr>
            <a:r>
              <a:rPr i="1" lang="es-419" sz="1050">
                <a:solidFill>
                  <a:schemeClr val="dk1"/>
                </a:solidFill>
                <a:latin typeface="Roboto"/>
                <a:ea typeface="Roboto"/>
                <a:cs typeface="Roboto"/>
                <a:sym typeface="Roboto"/>
              </a:rPr>
              <a:t>Sintaxis SQL:</a:t>
            </a:r>
            <a:endParaRPr i="1" sz="1050">
              <a:solidFill>
                <a:schemeClr val="dk1"/>
              </a:solidFill>
              <a:latin typeface="Roboto"/>
              <a:ea typeface="Roboto"/>
              <a:cs typeface="Roboto"/>
              <a:sym typeface="Roboto"/>
            </a:endParaRPr>
          </a:p>
          <a:p>
            <a:pPr indent="0" lvl="0" marL="457200" rtl="0" algn="l">
              <a:lnSpc>
                <a:spcPct val="135714"/>
              </a:lnSpc>
              <a:spcBef>
                <a:spcPts val="0"/>
              </a:spcBef>
              <a:spcAft>
                <a:spcPts val="0"/>
              </a:spcAft>
              <a:buNone/>
            </a:pPr>
            <a:r>
              <a:rPr lang="es-419" sz="1000">
                <a:solidFill>
                  <a:srgbClr val="38C7BD"/>
                </a:solidFill>
                <a:highlight>
                  <a:srgbClr val="111418"/>
                </a:highlight>
                <a:latin typeface="Courier New"/>
                <a:ea typeface="Courier New"/>
                <a:cs typeface="Courier New"/>
                <a:sym typeface="Courier New"/>
              </a:rPr>
              <a:t>SELECT</a:t>
            </a:r>
            <a:r>
              <a:rPr lang="es-419" sz="1000">
                <a:solidFill>
                  <a:srgbClr val="A0ACBB"/>
                </a:solidFill>
                <a:highlight>
                  <a:srgbClr val="111418"/>
                </a:highlight>
                <a:latin typeface="Courier New"/>
                <a:ea typeface="Courier New"/>
                <a:cs typeface="Courier New"/>
                <a:sym typeface="Courier New"/>
              </a:rPr>
              <a:t> </a:t>
            </a:r>
            <a:r>
              <a:rPr lang="es-419" sz="1000">
                <a:solidFill>
                  <a:srgbClr val="BEC6D0"/>
                </a:solidFill>
                <a:highlight>
                  <a:srgbClr val="111418"/>
                </a:highlight>
                <a:latin typeface="Courier New"/>
                <a:ea typeface="Courier New"/>
                <a:cs typeface="Courier New"/>
                <a:sym typeface="Courier New"/>
              </a:rPr>
              <a:t>*</a:t>
            </a:r>
            <a:endParaRPr sz="1000">
              <a:solidFill>
                <a:srgbClr val="BEC6D0"/>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00">
                <a:solidFill>
                  <a:srgbClr val="38C7BD"/>
                </a:solidFill>
                <a:highlight>
                  <a:srgbClr val="111418"/>
                </a:highlight>
                <a:latin typeface="Courier New"/>
                <a:ea typeface="Courier New"/>
                <a:cs typeface="Courier New"/>
                <a:sym typeface="Courier New"/>
              </a:rPr>
              <a:t>FROM</a:t>
            </a:r>
            <a:r>
              <a:rPr lang="es-419" sz="1000">
                <a:solidFill>
                  <a:srgbClr val="A0ACBB"/>
                </a:solidFill>
                <a:highlight>
                  <a:srgbClr val="111418"/>
                </a:highlight>
                <a:latin typeface="Courier New"/>
                <a:ea typeface="Courier New"/>
                <a:cs typeface="Courier New"/>
                <a:sym typeface="Courier New"/>
              </a:rPr>
              <a:t> pokemon</a:t>
            </a:r>
            <a:endParaRPr sz="1000">
              <a:solidFill>
                <a:srgbClr val="A0ACBB"/>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00">
                <a:solidFill>
                  <a:srgbClr val="38C7BD"/>
                </a:solidFill>
                <a:highlight>
                  <a:srgbClr val="111418"/>
                </a:highlight>
                <a:latin typeface="Courier New"/>
                <a:ea typeface="Courier New"/>
                <a:cs typeface="Courier New"/>
                <a:sym typeface="Courier New"/>
              </a:rPr>
              <a:t>WHERE</a:t>
            </a:r>
            <a:r>
              <a:rPr lang="es-419" sz="1000">
                <a:solidFill>
                  <a:srgbClr val="A0ACBB"/>
                </a:solidFill>
                <a:highlight>
                  <a:srgbClr val="111418"/>
                </a:highlight>
                <a:latin typeface="Courier New"/>
                <a:ea typeface="Courier New"/>
                <a:cs typeface="Courier New"/>
                <a:sym typeface="Courier New"/>
              </a:rPr>
              <a:t> pok_name </a:t>
            </a:r>
            <a:r>
              <a:rPr lang="es-419" sz="1000">
                <a:solidFill>
                  <a:srgbClr val="38C7BD"/>
                </a:solidFill>
                <a:highlight>
                  <a:srgbClr val="111418"/>
                </a:highlight>
                <a:latin typeface="Courier New"/>
                <a:ea typeface="Courier New"/>
                <a:cs typeface="Courier New"/>
                <a:sym typeface="Courier New"/>
              </a:rPr>
              <a:t>IN</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'Bulbasaur'</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'Charmander'</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'Squirtle'</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lang="es-419" sz="1000">
                <a:solidFill>
                  <a:srgbClr val="00A884"/>
                </a:solidFill>
                <a:highlight>
                  <a:srgbClr val="111418"/>
                </a:highlight>
                <a:latin typeface="Courier New"/>
                <a:ea typeface="Courier New"/>
                <a:cs typeface="Courier New"/>
                <a:sym typeface="Courier New"/>
              </a:rPr>
              <a:t>'Chikorita'</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'Cyndaquil'</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'Totodile'</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lang="es-419" sz="1000">
                <a:solidFill>
                  <a:srgbClr val="00A884"/>
                </a:solidFill>
                <a:highlight>
                  <a:srgbClr val="111418"/>
                </a:highlight>
                <a:latin typeface="Courier New"/>
                <a:ea typeface="Courier New"/>
                <a:cs typeface="Courier New"/>
                <a:sym typeface="Courier New"/>
              </a:rPr>
              <a:t>'Treecko'</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'Torchic'</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'Mudkip'</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lang="es-419" sz="1000">
                <a:solidFill>
                  <a:srgbClr val="00A884"/>
                </a:solidFill>
                <a:highlight>
                  <a:srgbClr val="111418"/>
                </a:highlight>
                <a:latin typeface="Courier New"/>
                <a:ea typeface="Courier New"/>
                <a:cs typeface="Courier New"/>
                <a:sym typeface="Courier New"/>
              </a:rPr>
              <a:t>'Turtwig'</a:t>
            </a:r>
            <a:r>
              <a:rPr lang="es-419" sz="1000">
                <a:solidFill>
                  <a:srgbClr val="A0ACBB"/>
                </a:solidFill>
                <a:highlight>
                  <a:srgbClr val="111418"/>
                </a:highlight>
                <a:latin typeface="Courier New"/>
                <a:ea typeface="Courier New"/>
                <a:cs typeface="Courier New"/>
                <a:sym typeface="Courier New"/>
              </a:rPr>
              <a:t>,</a:t>
            </a:r>
            <a:r>
              <a:rPr lang="es-419" sz="1000">
                <a:solidFill>
                  <a:srgbClr val="00A884"/>
                </a:solidFill>
                <a:highlight>
                  <a:srgbClr val="111418"/>
                </a:highlight>
                <a:latin typeface="Courier New"/>
                <a:ea typeface="Courier New"/>
                <a:cs typeface="Courier New"/>
                <a:sym typeface="Courier New"/>
              </a:rPr>
              <a:t>'Chimchar'</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'Piplup'</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lang="es-419" sz="1000">
                <a:solidFill>
                  <a:srgbClr val="00A884"/>
                </a:solidFill>
                <a:highlight>
                  <a:srgbClr val="111418"/>
                </a:highlight>
                <a:latin typeface="Courier New"/>
                <a:ea typeface="Courier New"/>
                <a:cs typeface="Courier New"/>
                <a:sym typeface="Courier New"/>
              </a:rPr>
              <a:t>'Snivy'</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'Tepig'</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'Oshawott'</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1828800" rtl="0" algn="l">
              <a:lnSpc>
                <a:spcPct val="135714"/>
              </a:lnSpc>
              <a:spcBef>
                <a:spcPts val="0"/>
              </a:spcBef>
              <a:spcAft>
                <a:spcPts val="0"/>
              </a:spcAft>
              <a:buNone/>
            </a:pPr>
            <a:r>
              <a:rPr lang="es-419" sz="1000">
                <a:solidFill>
                  <a:srgbClr val="00A884"/>
                </a:solidFill>
                <a:highlight>
                  <a:srgbClr val="111418"/>
                </a:highlight>
                <a:latin typeface="Courier New"/>
                <a:ea typeface="Courier New"/>
                <a:cs typeface="Courier New"/>
                <a:sym typeface="Courier New"/>
              </a:rPr>
              <a:t>'Chespin'</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'Fennekin'</a:t>
            </a:r>
            <a:r>
              <a:rPr lang="es-419" sz="1000">
                <a:solidFill>
                  <a:srgbClr val="A0ACBB"/>
                </a:solidFill>
                <a:highlight>
                  <a:srgbClr val="111418"/>
                </a:highlight>
                <a:latin typeface="Courier New"/>
                <a:ea typeface="Courier New"/>
                <a:cs typeface="Courier New"/>
                <a:sym typeface="Courier New"/>
              </a:rPr>
              <a:t>, </a:t>
            </a:r>
            <a:r>
              <a:rPr lang="es-419" sz="1000">
                <a:solidFill>
                  <a:srgbClr val="00A884"/>
                </a:solidFill>
                <a:highlight>
                  <a:srgbClr val="111418"/>
                </a:highlight>
                <a:latin typeface="Courier New"/>
                <a:ea typeface="Courier New"/>
                <a:cs typeface="Courier New"/>
                <a:sym typeface="Courier New"/>
              </a:rPr>
              <a:t>'Froakie'</a:t>
            </a:r>
            <a:r>
              <a:rPr lang="es-419" sz="1000">
                <a:solidFill>
                  <a:srgbClr val="A0ACBB"/>
                </a:solidFill>
                <a:highlight>
                  <a:srgbClr val="111418"/>
                </a:highlight>
                <a:latin typeface="Courier New"/>
                <a:ea typeface="Courier New"/>
                <a:cs typeface="Courier New"/>
                <a:sym typeface="Courier New"/>
              </a:rPr>
              <a:t>)</a:t>
            </a:r>
            <a:endParaRPr sz="1000">
              <a:solidFill>
                <a:srgbClr val="A0ACBB"/>
              </a:solidFill>
              <a:highlight>
                <a:srgbClr val="111418"/>
              </a:highlight>
              <a:latin typeface="Courier New"/>
              <a:ea typeface="Courier New"/>
              <a:cs typeface="Courier New"/>
              <a:sym typeface="Courier New"/>
            </a:endParaRPr>
          </a:p>
          <a:p>
            <a:pPr indent="0" lvl="0" marL="457200" rtl="0" algn="l">
              <a:spcBef>
                <a:spcPts val="0"/>
              </a:spcBef>
              <a:spcAft>
                <a:spcPts val="0"/>
              </a:spcAft>
              <a:buNone/>
            </a:pPr>
            <a:r>
              <a:t/>
            </a:r>
            <a:endParaRPr i="1" sz="9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608" name="Google Shape;608;p51"/>
          <p:cNvSpPr txBox="1"/>
          <p:nvPr/>
        </p:nvSpPr>
        <p:spPr>
          <a:xfrm>
            <a:off x="387650" y="18565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a:t>
            </a:r>
            <a:r>
              <a:rPr lang="es-419" sz="1200">
                <a:solidFill>
                  <a:schemeClr val="dk1"/>
                </a:solidFill>
                <a:latin typeface="Share Tech Mono"/>
                <a:ea typeface="Share Tech Mono"/>
                <a:cs typeface="Share Tech Mono"/>
                <a:sym typeface="Share Tech Mono"/>
              </a:rPr>
              <a:t>Hernández</a:t>
            </a:r>
            <a:r>
              <a:rPr lang="es-419" sz="1200">
                <a:solidFill>
                  <a:schemeClr val="dk1"/>
                </a:solidFill>
                <a:latin typeface="Share Tech Mono"/>
                <a:ea typeface="Share Tech Mono"/>
                <a:cs typeface="Share Tech Mono"/>
                <a:sym typeface="Share Tech Mono"/>
              </a:rPr>
              <a:t> Luis.</a:t>
            </a:r>
            <a:endParaRPr sz="1200">
              <a:solidFill>
                <a:schemeClr val="dk1"/>
              </a:solidFill>
              <a:latin typeface="Share Tech Mono"/>
              <a:ea typeface="Share Tech Mono"/>
              <a:cs typeface="Share Tech Mono"/>
              <a:sym typeface="Share Tech Mono"/>
            </a:endParaRPr>
          </a:p>
        </p:txBody>
      </p:sp>
      <p:sp>
        <p:nvSpPr>
          <p:cNvPr id="609" name="Google Shape;60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2"/>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lt2"/>
                </a:solidFill>
              </a:rPr>
              <a:t>Diagnóstico</a:t>
            </a:r>
            <a:endParaRPr>
              <a:solidFill>
                <a:schemeClr val="lt2"/>
              </a:solidFill>
            </a:endParaRPr>
          </a:p>
        </p:txBody>
      </p:sp>
      <p:sp>
        <p:nvSpPr>
          <p:cNvPr id="615" name="Google Shape;615;p52"/>
          <p:cNvSpPr txBox="1"/>
          <p:nvPr>
            <p:ph idx="1" type="body"/>
          </p:nvPr>
        </p:nvSpPr>
        <p:spPr>
          <a:xfrm>
            <a:off x="72000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pic>
        <p:nvPicPr>
          <p:cNvPr id="616" name="Google Shape;616;p52"/>
          <p:cNvPicPr preferRelativeResize="0"/>
          <p:nvPr/>
        </p:nvPicPr>
        <p:blipFill rotWithShape="1">
          <a:blip r:embed="rId3">
            <a:alphaModFix/>
          </a:blip>
          <a:srcRect b="30264" l="0" r="75717" t="33211"/>
          <a:stretch/>
        </p:blipFill>
        <p:spPr>
          <a:xfrm>
            <a:off x="3971850" y="971425"/>
            <a:ext cx="3225050" cy="2186075"/>
          </a:xfrm>
          <a:prstGeom prst="rect">
            <a:avLst/>
          </a:prstGeom>
          <a:noFill/>
          <a:ln>
            <a:noFill/>
          </a:ln>
        </p:spPr>
      </p:pic>
      <p:sp>
        <p:nvSpPr>
          <p:cNvPr id="617" name="Google Shape;617;p52"/>
          <p:cNvSpPr txBox="1"/>
          <p:nvPr/>
        </p:nvSpPr>
        <p:spPr>
          <a:xfrm>
            <a:off x="720000" y="3047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2"/>
                </a:solidFill>
                <a:latin typeface="Share Tech Mono"/>
                <a:ea typeface="Share Tech Mono"/>
                <a:cs typeface="Share Tech Mono"/>
                <a:sym typeface="Share Tech Mono"/>
              </a:rPr>
              <a:t> -Analizando la consulta con explain:</a:t>
            </a:r>
            <a:endParaRPr>
              <a:solidFill>
                <a:schemeClr val="dk2"/>
              </a:solidFill>
            </a:endParaRPr>
          </a:p>
        </p:txBody>
      </p:sp>
      <p:sp>
        <p:nvSpPr>
          <p:cNvPr id="618" name="Google Shape;618;p52"/>
          <p:cNvSpPr txBox="1"/>
          <p:nvPr/>
        </p:nvSpPr>
        <p:spPr>
          <a:xfrm>
            <a:off x="683250" y="39593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-Tipo de acceso: ALL</a:t>
            </a:r>
            <a:endParaRPr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-Llave utilizada: NULL</a:t>
            </a:r>
            <a:endParaRPr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-Filas obtenidas: 722</a:t>
            </a:r>
            <a:endParaRPr sz="1200">
              <a:solidFill>
                <a:schemeClr val="accent1"/>
              </a:solidFill>
              <a:highlight>
                <a:schemeClr val="accent1"/>
              </a:highlight>
              <a:latin typeface="Share Tech Mono"/>
              <a:ea typeface="Share Tech Mono"/>
              <a:cs typeface="Share Tech Mono"/>
              <a:sym typeface="Share Tech Mono"/>
            </a:endParaRPr>
          </a:p>
        </p:txBody>
      </p:sp>
      <p:pic>
        <p:nvPicPr>
          <p:cNvPr id="619" name="Google Shape;619;p52"/>
          <p:cNvPicPr preferRelativeResize="0"/>
          <p:nvPr/>
        </p:nvPicPr>
        <p:blipFill rotWithShape="1">
          <a:blip r:embed="rId4">
            <a:alphaModFix/>
          </a:blip>
          <a:srcRect b="54662" l="10675" r="52949" t="41833"/>
          <a:stretch/>
        </p:blipFill>
        <p:spPr>
          <a:xfrm>
            <a:off x="720000" y="3601513"/>
            <a:ext cx="5330899" cy="288876"/>
          </a:xfrm>
          <a:prstGeom prst="rect">
            <a:avLst/>
          </a:prstGeom>
          <a:noFill/>
          <a:ln>
            <a:noFill/>
          </a:ln>
        </p:spPr>
      </p:pic>
      <p:cxnSp>
        <p:nvCxnSpPr>
          <p:cNvPr id="620" name="Google Shape;620;p52"/>
          <p:cNvCxnSpPr/>
          <p:nvPr/>
        </p:nvCxnSpPr>
        <p:spPr>
          <a:xfrm flipH="1" rot="10800000">
            <a:off x="2708675" y="3902150"/>
            <a:ext cx="329700" cy="600"/>
          </a:xfrm>
          <a:prstGeom prst="straightConnector1">
            <a:avLst/>
          </a:prstGeom>
          <a:noFill/>
          <a:ln cap="flat" cmpd="sng" w="38100">
            <a:solidFill>
              <a:schemeClr val="accent1"/>
            </a:solidFill>
            <a:prstDash val="solid"/>
            <a:round/>
            <a:headEnd len="med" w="med" type="none"/>
            <a:tailEnd len="med" w="med" type="none"/>
          </a:ln>
        </p:spPr>
      </p:cxnSp>
      <p:cxnSp>
        <p:nvCxnSpPr>
          <p:cNvPr id="621" name="Google Shape;621;p52"/>
          <p:cNvCxnSpPr/>
          <p:nvPr/>
        </p:nvCxnSpPr>
        <p:spPr>
          <a:xfrm>
            <a:off x="3664350" y="3891050"/>
            <a:ext cx="307500" cy="300"/>
          </a:xfrm>
          <a:prstGeom prst="straightConnector1">
            <a:avLst/>
          </a:prstGeom>
          <a:noFill/>
          <a:ln cap="flat" cmpd="sng" w="38100">
            <a:solidFill>
              <a:schemeClr val="accent1"/>
            </a:solidFill>
            <a:prstDash val="solid"/>
            <a:round/>
            <a:headEnd len="med" w="med" type="none"/>
            <a:tailEnd len="med" w="med" type="none"/>
          </a:ln>
        </p:spPr>
      </p:cxnSp>
      <p:cxnSp>
        <p:nvCxnSpPr>
          <p:cNvPr id="622" name="Google Shape;622;p52"/>
          <p:cNvCxnSpPr/>
          <p:nvPr/>
        </p:nvCxnSpPr>
        <p:spPr>
          <a:xfrm>
            <a:off x="4688100" y="3890400"/>
            <a:ext cx="305700" cy="1500"/>
          </a:xfrm>
          <a:prstGeom prst="straightConnector1">
            <a:avLst/>
          </a:prstGeom>
          <a:noFill/>
          <a:ln cap="flat" cmpd="sng" w="38100">
            <a:solidFill>
              <a:schemeClr val="accent1"/>
            </a:solidFill>
            <a:prstDash val="solid"/>
            <a:round/>
            <a:headEnd len="med" w="med" type="none"/>
            <a:tailEnd len="med" w="med" type="none"/>
          </a:ln>
        </p:spPr>
      </p:cxnSp>
      <p:sp>
        <p:nvSpPr>
          <p:cNvPr id="623" name="Google Shape;623;p52"/>
          <p:cNvSpPr txBox="1"/>
          <p:nvPr/>
        </p:nvSpPr>
        <p:spPr>
          <a:xfrm>
            <a:off x="381725" y="168150"/>
            <a:ext cx="302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624" name="Google Shape;624;p52"/>
          <p:cNvPicPr preferRelativeResize="0"/>
          <p:nvPr/>
        </p:nvPicPr>
        <p:blipFill rotWithShape="1">
          <a:blip r:embed="rId4">
            <a:alphaModFix/>
          </a:blip>
          <a:srcRect b="54291" l="10810" r="53308" t="41666"/>
          <a:stretch/>
        </p:blipFill>
        <p:spPr>
          <a:xfrm>
            <a:off x="720000" y="3561300"/>
            <a:ext cx="5827608" cy="369301"/>
          </a:xfrm>
          <a:prstGeom prst="rect">
            <a:avLst/>
          </a:prstGeom>
          <a:noFill/>
          <a:ln>
            <a:noFill/>
          </a:ln>
        </p:spPr>
      </p:pic>
      <p:cxnSp>
        <p:nvCxnSpPr>
          <p:cNvPr id="625" name="Google Shape;625;p52"/>
          <p:cNvCxnSpPr/>
          <p:nvPr/>
        </p:nvCxnSpPr>
        <p:spPr>
          <a:xfrm>
            <a:off x="2943161" y="3924588"/>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26" name="Google Shape;626;p52"/>
          <p:cNvCxnSpPr/>
          <p:nvPr/>
        </p:nvCxnSpPr>
        <p:spPr>
          <a:xfrm>
            <a:off x="3971861" y="3924588"/>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27" name="Google Shape;627;p52"/>
          <p:cNvCxnSpPr/>
          <p:nvPr/>
        </p:nvCxnSpPr>
        <p:spPr>
          <a:xfrm>
            <a:off x="5098511" y="3924588"/>
            <a:ext cx="374100" cy="600"/>
          </a:xfrm>
          <a:prstGeom prst="straightConnector1">
            <a:avLst/>
          </a:prstGeom>
          <a:noFill/>
          <a:ln cap="flat" cmpd="sng" w="38100">
            <a:solidFill>
              <a:schemeClr val="accent1"/>
            </a:solidFill>
            <a:prstDash val="solid"/>
            <a:round/>
            <a:headEnd len="med" w="med" type="none"/>
            <a:tailEnd len="med" w="med" type="none"/>
          </a:ln>
        </p:spPr>
      </p:cxnSp>
      <p:sp>
        <p:nvSpPr>
          <p:cNvPr id="628" name="Google Shape;62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3"/>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634" name="Google Shape;634;p53"/>
          <p:cNvSpPr txBox="1"/>
          <p:nvPr>
            <p:ph idx="1" type="body"/>
          </p:nvPr>
        </p:nvSpPr>
        <p:spPr>
          <a:xfrm>
            <a:off x="553550" y="1942425"/>
            <a:ext cx="44049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explain nos muestra que la consulta lee toda la tabla ya que el tipo de consulta es ALL. Esto hace que se consulten las 722 filas que tenemos, lo cual es muy poco </a:t>
            </a:r>
            <a:r>
              <a:rPr lang="es-419"/>
              <a:t>óptimo</a:t>
            </a:r>
            <a:r>
              <a:rPr lang="es-419"/>
              <a:t>.</a:t>
            </a:r>
            <a:endParaRPr/>
          </a:p>
          <a:p>
            <a:pPr indent="0" lvl="0" marL="0" rtl="0" algn="l">
              <a:spcBef>
                <a:spcPts val="0"/>
              </a:spcBef>
              <a:spcAft>
                <a:spcPts val="0"/>
              </a:spcAft>
              <a:buNone/>
            </a:pPr>
            <a:r>
              <a:rPr lang="es-419"/>
              <a:t>Para la </a:t>
            </a:r>
            <a:r>
              <a:rPr lang="es-419"/>
              <a:t>optimización</a:t>
            </a:r>
            <a:r>
              <a:rPr lang="es-419"/>
              <a:t> se sugiere crear un </a:t>
            </a:r>
            <a:r>
              <a:rPr lang="es-419"/>
              <a:t>índice</a:t>
            </a:r>
            <a:r>
              <a:rPr lang="es-419"/>
              <a:t> en la columna pok_name, para optimizar la búsqueda de los nombres específicos, </a:t>
            </a:r>
            <a:r>
              <a:rPr lang="es-419"/>
              <a:t>además</a:t>
            </a:r>
            <a:r>
              <a:rPr lang="es-419"/>
              <a:t> de especificar las columnas de pok_name y pok_id que son las que contienen la </a:t>
            </a:r>
            <a:r>
              <a:rPr lang="es-419"/>
              <a:t>información</a:t>
            </a:r>
            <a:r>
              <a:rPr lang="es-419"/>
              <a:t> que queremos obtener.</a:t>
            </a:r>
            <a:endParaRPr/>
          </a:p>
        </p:txBody>
      </p:sp>
      <p:pic>
        <p:nvPicPr>
          <p:cNvPr id="635" name="Google Shape;635;p53"/>
          <p:cNvPicPr preferRelativeResize="0"/>
          <p:nvPr/>
        </p:nvPicPr>
        <p:blipFill rotWithShape="1">
          <a:blip r:embed="rId3">
            <a:alphaModFix/>
          </a:blip>
          <a:srcRect b="29972" l="48775" r="41596" t="49148"/>
          <a:stretch/>
        </p:blipFill>
        <p:spPr>
          <a:xfrm>
            <a:off x="6059025" y="1825475"/>
            <a:ext cx="2136173" cy="2605651"/>
          </a:xfrm>
          <a:prstGeom prst="rect">
            <a:avLst/>
          </a:prstGeom>
          <a:noFill/>
          <a:ln>
            <a:noFill/>
          </a:ln>
        </p:spPr>
      </p:pic>
      <p:sp>
        <p:nvSpPr>
          <p:cNvPr id="636" name="Google Shape;636;p53"/>
          <p:cNvSpPr txBox="1"/>
          <p:nvPr/>
        </p:nvSpPr>
        <p:spPr>
          <a:xfrm>
            <a:off x="391500" y="168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637" name="Google Shape;637;p53"/>
          <p:cNvPicPr preferRelativeResize="0"/>
          <p:nvPr/>
        </p:nvPicPr>
        <p:blipFill rotWithShape="1">
          <a:blip r:embed="rId3">
            <a:alphaModFix/>
          </a:blip>
          <a:srcRect b="33238" l="48566" r="41717" t="50156"/>
          <a:stretch/>
        </p:blipFill>
        <p:spPr>
          <a:xfrm>
            <a:off x="6199500" y="1864175"/>
            <a:ext cx="2099726" cy="2528250"/>
          </a:xfrm>
          <a:prstGeom prst="rect">
            <a:avLst/>
          </a:prstGeom>
          <a:noFill/>
          <a:ln>
            <a:noFill/>
          </a:ln>
        </p:spPr>
      </p:pic>
      <p:sp>
        <p:nvSpPr>
          <p:cNvPr id="638" name="Google Shape;63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4"/>
          <p:cNvSpPr txBox="1"/>
          <p:nvPr>
            <p:ph idx="1" type="body"/>
          </p:nvPr>
        </p:nvSpPr>
        <p:spPr>
          <a:xfrm>
            <a:off x="757000" y="601550"/>
            <a:ext cx="770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Creación</a:t>
            </a:r>
            <a:r>
              <a:rPr lang="es-419">
                <a:solidFill>
                  <a:schemeClr val="dk2"/>
                </a:solidFill>
              </a:rPr>
              <a:t> de un </a:t>
            </a:r>
            <a:r>
              <a:rPr lang="es-419">
                <a:solidFill>
                  <a:schemeClr val="dk2"/>
                </a:solidFill>
              </a:rPr>
              <a:t>Índice.</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CREATE</a:t>
            </a:r>
            <a:r>
              <a:rPr lang="es-419" sz="1050">
                <a:solidFill>
                  <a:srgbClr val="A0ACBB"/>
                </a:solidFill>
                <a:highlight>
                  <a:srgbClr val="111418"/>
                </a:highlight>
                <a:latin typeface="Courier New"/>
                <a:ea typeface="Courier New"/>
                <a:cs typeface="Courier New"/>
                <a:sym typeface="Courier New"/>
              </a:rPr>
              <a:t> INDEX idx_pok_name </a:t>
            </a:r>
            <a:r>
              <a:rPr lang="es-419" sz="1050">
                <a:solidFill>
                  <a:srgbClr val="38C7BD"/>
                </a:solidFill>
                <a:highlight>
                  <a:srgbClr val="111418"/>
                </a:highlight>
                <a:latin typeface="Courier New"/>
                <a:ea typeface="Courier New"/>
                <a:cs typeface="Courier New"/>
                <a:sym typeface="Courier New"/>
              </a:rPr>
              <a:t>ON</a:t>
            </a:r>
            <a:r>
              <a:rPr lang="es-419" sz="1050">
                <a:solidFill>
                  <a:srgbClr val="A0ACBB"/>
                </a:solidFill>
                <a:highlight>
                  <a:srgbClr val="111418"/>
                </a:highlight>
                <a:latin typeface="Courier New"/>
                <a:ea typeface="Courier New"/>
                <a:cs typeface="Courier New"/>
                <a:sym typeface="Courier New"/>
              </a:rPr>
              <a:t> pokemon (pok_name);</a:t>
            </a:r>
            <a:endParaRPr sz="1050">
              <a:solidFill>
                <a:srgbClr val="A0ACBB"/>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s-419">
                <a:solidFill>
                  <a:schemeClr val="dk2"/>
                </a:solidFill>
              </a:rPr>
              <a:t>Reescritura de consulta.</a:t>
            </a:r>
            <a:endParaRPr>
              <a:solidFill>
                <a:schemeClr val="dk2"/>
              </a:solidFill>
            </a:endParaRPr>
          </a:p>
          <a:p>
            <a:pPr indent="0" lvl="0" marL="0" rtl="0" algn="l">
              <a:spcBef>
                <a:spcPts val="0"/>
              </a:spcBef>
              <a:spcAft>
                <a:spcPts val="0"/>
              </a:spcAft>
              <a:buNone/>
            </a:pPr>
            <a:r>
              <a:t/>
            </a:r>
            <a:endParaRPr sz="1000"/>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SELECT</a:t>
            </a:r>
            <a:r>
              <a:rPr lang="es-419" sz="850">
                <a:solidFill>
                  <a:srgbClr val="A0ACBB"/>
                </a:solidFill>
                <a:highlight>
                  <a:srgbClr val="111418"/>
                </a:highlight>
                <a:latin typeface="Courier New"/>
                <a:ea typeface="Courier New"/>
                <a:cs typeface="Courier New"/>
                <a:sym typeface="Courier New"/>
              </a:rPr>
              <a:t> pok_id, pok_name</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FROM</a:t>
            </a:r>
            <a:r>
              <a:rPr lang="es-419" sz="850">
                <a:solidFill>
                  <a:srgbClr val="A0ACBB"/>
                </a:solidFill>
                <a:highlight>
                  <a:srgbClr val="111418"/>
                </a:highlight>
                <a:latin typeface="Courier New"/>
                <a:ea typeface="Courier New"/>
                <a:cs typeface="Courier New"/>
                <a:sym typeface="Courier New"/>
              </a:rPr>
              <a:t> pokemon</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WHERE</a:t>
            </a:r>
            <a:r>
              <a:rPr lang="es-419" sz="850">
                <a:solidFill>
                  <a:srgbClr val="A0ACBB"/>
                </a:solidFill>
                <a:highlight>
                  <a:srgbClr val="111418"/>
                </a:highlight>
                <a:latin typeface="Courier New"/>
                <a:ea typeface="Courier New"/>
                <a:cs typeface="Courier New"/>
                <a:sym typeface="Courier New"/>
              </a:rPr>
              <a:t> pok_name </a:t>
            </a:r>
            <a:r>
              <a:rPr lang="es-419" sz="850">
                <a:solidFill>
                  <a:srgbClr val="38C7BD"/>
                </a:solidFill>
                <a:highlight>
                  <a:srgbClr val="111418"/>
                </a:highlight>
                <a:latin typeface="Courier New"/>
                <a:ea typeface="Courier New"/>
                <a:cs typeface="Courier New"/>
                <a:sym typeface="Courier New"/>
              </a:rPr>
              <a:t>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'Bulbasaur'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'Charmander'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'Squirtle'</a:t>
            </a:r>
            <a:r>
              <a:rPr lang="es-419" sz="850">
                <a:solidFill>
                  <a:srgbClr val="A0ACBB"/>
                </a:solidFill>
                <a:highlight>
                  <a:srgbClr val="111418"/>
                </a:highlight>
                <a:latin typeface="Courier New"/>
                <a:ea typeface="Courier New"/>
                <a:cs typeface="Courier New"/>
                <a:sym typeface="Courier New"/>
              </a:rPr>
              <a:t>, </a:t>
            </a:r>
            <a:endParaRPr sz="850">
              <a:solidFill>
                <a:srgbClr val="A0ACBB"/>
              </a:solidFill>
              <a:highlight>
                <a:srgbClr val="111418"/>
              </a:highlight>
              <a:latin typeface="Courier New"/>
              <a:ea typeface="Courier New"/>
              <a:cs typeface="Courier New"/>
              <a:sym typeface="Courier New"/>
            </a:endParaRPr>
          </a:p>
          <a:p>
            <a:pPr indent="0" lvl="0" marL="1371600" rtl="0" algn="l">
              <a:lnSpc>
                <a:spcPct val="135714"/>
              </a:lnSpc>
              <a:spcBef>
                <a:spcPts val="0"/>
              </a:spcBef>
              <a:spcAft>
                <a:spcPts val="0"/>
              </a:spcAft>
              <a:buNone/>
            </a:pPr>
            <a:r>
              <a:rPr lang="es-419" sz="850">
                <a:solidFill>
                  <a:srgbClr val="00A884"/>
                </a:solidFill>
                <a:highlight>
                  <a:srgbClr val="111418"/>
                </a:highlight>
                <a:latin typeface="Courier New"/>
                <a:ea typeface="Courier New"/>
                <a:cs typeface="Courier New"/>
                <a:sym typeface="Courier New"/>
              </a:rPr>
              <a:t>'Chikorita'</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'Cyndaquil'</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'Totodile'</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1371600" rtl="0" algn="l">
              <a:lnSpc>
                <a:spcPct val="135714"/>
              </a:lnSpc>
              <a:spcBef>
                <a:spcPts val="0"/>
              </a:spcBef>
              <a:spcAft>
                <a:spcPts val="0"/>
              </a:spcAft>
              <a:buNone/>
            </a:pP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'Treecko'</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'Torchic'</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'Mudkip'</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1371600" rtl="0" algn="l">
              <a:lnSpc>
                <a:spcPct val="135714"/>
              </a:lnSpc>
              <a:spcBef>
                <a:spcPts val="0"/>
              </a:spcBef>
              <a:spcAft>
                <a:spcPts val="0"/>
              </a:spcAft>
              <a:buNone/>
            </a:pP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'Turtwig'</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'Chimchar'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'Piplup'</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1371600" rtl="0" algn="l">
              <a:lnSpc>
                <a:spcPct val="135714"/>
              </a:lnSpc>
              <a:spcBef>
                <a:spcPts val="0"/>
              </a:spcBef>
              <a:spcAft>
                <a:spcPts val="0"/>
              </a:spcAft>
              <a:buNone/>
            </a:pP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'Snivy'</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'Tepig'</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'Oshawott'</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1371600" rtl="0" algn="l">
              <a:lnSpc>
                <a:spcPct val="135714"/>
              </a:lnSpc>
              <a:spcBef>
                <a:spcPts val="0"/>
              </a:spcBef>
              <a:spcAft>
                <a:spcPts val="0"/>
              </a:spcAft>
              <a:buNone/>
            </a:pP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'Chespin'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'Fennekin'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'Froakie'</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ORDER BY</a:t>
            </a:r>
            <a:r>
              <a:rPr lang="es-419" sz="850">
                <a:solidFill>
                  <a:srgbClr val="A0ACBB"/>
                </a:solidFill>
                <a:highlight>
                  <a:srgbClr val="111418"/>
                </a:highlight>
                <a:latin typeface="Courier New"/>
                <a:ea typeface="Courier New"/>
                <a:cs typeface="Courier New"/>
                <a:sym typeface="Courier New"/>
              </a:rPr>
              <a:t> pok_id;</a:t>
            </a:r>
            <a:endParaRPr sz="850">
              <a:solidFill>
                <a:srgbClr val="A0ACBB"/>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Después de crear el índice se muestra que la consulta solo se llevo acabo en 18 filas gracias al tipo de consulta RANGE, lo cual es una gran mejora respecto a la consulta ALL. que buscaba 722 filas.Además de ordenar los datos con el ID.</a:t>
            </a:r>
            <a:endParaRPr/>
          </a:p>
        </p:txBody>
      </p:sp>
      <p:pic>
        <p:nvPicPr>
          <p:cNvPr id="644" name="Google Shape;644;p54"/>
          <p:cNvPicPr preferRelativeResize="0"/>
          <p:nvPr/>
        </p:nvPicPr>
        <p:blipFill rotWithShape="1">
          <a:blip r:embed="rId3">
            <a:alphaModFix/>
          </a:blip>
          <a:srcRect b="10922" l="34738" r="35991" t="15423"/>
          <a:stretch/>
        </p:blipFill>
        <p:spPr>
          <a:xfrm>
            <a:off x="6493650" y="928550"/>
            <a:ext cx="1868025" cy="2644800"/>
          </a:xfrm>
          <a:prstGeom prst="rect">
            <a:avLst/>
          </a:prstGeom>
          <a:noFill/>
          <a:ln>
            <a:noFill/>
          </a:ln>
        </p:spPr>
      </p:pic>
      <p:pic>
        <p:nvPicPr>
          <p:cNvPr id="645" name="Google Shape;645;p54"/>
          <p:cNvPicPr preferRelativeResize="0"/>
          <p:nvPr/>
        </p:nvPicPr>
        <p:blipFill rotWithShape="1">
          <a:blip r:embed="rId4">
            <a:alphaModFix/>
          </a:blip>
          <a:srcRect b="51215" l="1026" r="6518" t="30499"/>
          <a:stretch/>
        </p:blipFill>
        <p:spPr>
          <a:xfrm>
            <a:off x="521550" y="4396325"/>
            <a:ext cx="8100901" cy="388400"/>
          </a:xfrm>
          <a:prstGeom prst="rect">
            <a:avLst/>
          </a:prstGeom>
          <a:noFill/>
          <a:ln>
            <a:noFill/>
          </a:ln>
        </p:spPr>
      </p:pic>
      <p:cxnSp>
        <p:nvCxnSpPr>
          <p:cNvPr id="646" name="Google Shape;646;p54"/>
          <p:cNvCxnSpPr/>
          <p:nvPr/>
        </p:nvCxnSpPr>
        <p:spPr>
          <a:xfrm>
            <a:off x="2945925" y="4784075"/>
            <a:ext cx="421200" cy="600"/>
          </a:xfrm>
          <a:prstGeom prst="straightConnector1">
            <a:avLst/>
          </a:prstGeom>
          <a:noFill/>
          <a:ln cap="flat" cmpd="sng" w="38100">
            <a:solidFill>
              <a:schemeClr val="accent1"/>
            </a:solidFill>
            <a:prstDash val="solid"/>
            <a:round/>
            <a:headEnd len="med" w="med" type="none"/>
            <a:tailEnd len="med" w="med" type="none"/>
          </a:ln>
        </p:spPr>
      </p:cxnSp>
      <p:cxnSp>
        <p:nvCxnSpPr>
          <p:cNvPr id="647" name="Google Shape;647;p54"/>
          <p:cNvCxnSpPr/>
          <p:nvPr/>
        </p:nvCxnSpPr>
        <p:spPr>
          <a:xfrm flipH="1" rot="10800000">
            <a:off x="4186675" y="4784775"/>
            <a:ext cx="776400" cy="3600"/>
          </a:xfrm>
          <a:prstGeom prst="straightConnector1">
            <a:avLst/>
          </a:prstGeom>
          <a:noFill/>
          <a:ln cap="flat" cmpd="sng" w="38100">
            <a:solidFill>
              <a:schemeClr val="accent1"/>
            </a:solidFill>
            <a:prstDash val="solid"/>
            <a:round/>
            <a:headEnd len="med" w="med" type="none"/>
            <a:tailEnd len="med" w="med" type="none"/>
          </a:ln>
        </p:spPr>
      </p:cxnSp>
      <p:cxnSp>
        <p:nvCxnSpPr>
          <p:cNvPr id="648" name="Google Shape;648;p54"/>
          <p:cNvCxnSpPr/>
          <p:nvPr/>
        </p:nvCxnSpPr>
        <p:spPr>
          <a:xfrm>
            <a:off x="5839375" y="4795575"/>
            <a:ext cx="381000" cy="0"/>
          </a:xfrm>
          <a:prstGeom prst="straightConnector1">
            <a:avLst/>
          </a:prstGeom>
          <a:noFill/>
          <a:ln cap="flat" cmpd="sng" w="38100">
            <a:solidFill>
              <a:schemeClr val="accent1"/>
            </a:solidFill>
            <a:prstDash val="solid"/>
            <a:round/>
            <a:headEnd len="med" w="med" type="none"/>
            <a:tailEnd len="med" w="med" type="none"/>
          </a:ln>
        </p:spPr>
      </p:cxnSp>
      <p:sp>
        <p:nvSpPr>
          <p:cNvPr id="649" name="Google Shape;649;p54"/>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650" name="Google Shape;650;p54"/>
          <p:cNvPicPr preferRelativeResize="0"/>
          <p:nvPr/>
        </p:nvPicPr>
        <p:blipFill rotWithShape="1">
          <a:blip r:embed="rId3">
            <a:alphaModFix/>
          </a:blip>
          <a:srcRect b="13429" l="36065" r="37759" t="16985"/>
          <a:stretch/>
        </p:blipFill>
        <p:spPr>
          <a:xfrm>
            <a:off x="6493638" y="958837"/>
            <a:ext cx="1727484" cy="2584225"/>
          </a:xfrm>
          <a:prstGeom prst="rect">
            <a:avLst/>
          </a:prstGeom>
          <a:noFill/>
          <a:ln>
            <a:noFill/>
          </a:ln>
        </p:spPr>
      </p:pic>
      <p:sp>
        <p:nvSpPr>
          <p:cNvPr id="651" name="Google Shape;65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a:t>
            </a:r>
            <a:r>
              <a:rPr lang="es-419">
                <a:solidFill>
                  <a:schemeClr val="dk2"/>
                </a:solidFill>
              </a:rPr>
              <a:t>optimización</a:t>
            </a:r>
            <a:r>
              <a:rPr lang="es-419">
                <a:solidFill>
                  <a:schemeClr val="dk2"/>
                </a:solidFill>
              </a:rPr>
              <a:t>): </a:t>
            </a:r>
            <a:r>
              <a:rPr lang="es-419">
                <a:solidFill>
                  <a:schemeClr val="dk2"/>
                </a:solidFill>
              </a:rPr>
              <a:t>Comparación</a:t>
            </a:r>
            <a:endParaRPr>
              <a:solidFill>
                <a:schemeClr val="dk2"/>
              </a:solidFill>
            </a:endParaRPr>
          </a:p>
        </p:txBody>
      </p:sp>
      <p:pic>
        <p:nvPicPr>
          <p:cNvPr id="657" name="Google Shape;657;p55"/>
          <p:cNvPicPr preferRelativeResize="0"/>
          <p:nvPr/>
        </p:nvPicPr>
        <p:blipFill rotWithShape="1">
          <a:blip r:embed="rId3">
            <a:alphaModFix/>
          </a:blip>
          <a:srcRect b="51215" l="1026" r="6518" t="30499"/>
          <a:stretch/>
        </p:blipFill>
        <p:spPr>
          <a:xfrm>
            <a:off x="975613" y="3059475"/>
            <a:ext cx="7192775" cy="374027"/>
          </a:xfrm>
          <a:prstGeom prst="rect">
            <a:avLst/>
          </a:prstGeom>
          <a:noFill/>
          <a:ln>
            <a:noFill/>
          </a:ln>
        </p:spPr>
      </p:pic>
      <p:cxnSp>
        <p:nvCxnSpPr>
          <p:cNvPr id="658" name="Google Shape;658;p55"/>
          <p:cNvCxnSpPr/>
          <p:nvPr/>
        </p:nvCxnSpPr>
        <p:spPr>
          <a:xfrm>
            <a:off x="3128211" y="3432876"/>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59" name="Google Shape;659;p55"/>
          <p:cNvCxnSpPr/>
          <p:nvPr/>
        </p:nvCxnSpPr>
        <p:spPr>
          <a:xfrm flipH="1" rot="10800000">
            <a:off x="4229870" y="3433416"/>
            <a:ext cx="689400" cy="3600"/>
          </a:xfrm>
          <a:prstGeom prst="straightConnector1">
            <a:avLst/>
          </a:prstGeom>
          <a:noFill/>
          <a:ln cap="flat" cmpd="sng" w="38100">
            <a:solidFill>
              <a:schemeClr val="accent1"/>
            </a:solidFill>
            <a:prstDash val="solid"/>
            <a:round/>
            <a:headEnd len="med" w="med" type="none"/>
            <a:tailEnd len="med" w="med" type="none"/>
          </a:ln>
        </p:spPr>
      </p:cxnSp>
      <p:cxnSp>
        <p:nvCxnSpPr>
          <p:cNvPr id="660" name="Google Shape;660;p55"/>
          <p:cNvCxnSpPr/>
          <p:nvPr/>
        </p:nvCxnSpPr>
        <p:spPr>
          <a:xfrm>
            <a:off x="5697300" y="3443950"/>
            <a:ext cx="338400" cy="0"/>
          </a:xfrm>
          <a:prstGeom prst="straightConnector1">
            <a:avLst/>
          </a:prstGeom>
          <a:noFill/>
          <a:ln cap="flat" cmpd="sng" w="38100">
            <a:solidFill>
              <a:schemeClr val="accent1"/>
            </a:solidFill>
            <a:prstDash val="solid"/>
            <a:round/>
            <a:headEnd len="med" w="med" type="none"/>
            <a:tailEnd len="med" w="med" type="none"/>
          </a:ln>
        </p:spPr>
      </p:cxnSp>
      <p:pic>
        <p:nvPicPr>
          <p:cNvPr id="661" name="Google Shape;661;p55"/>
          <p:cNvPicPr preferRelativeResize="0"/>
          <p:nvPr/>
        </p:nvPicPr>
        <p:blipFill rotWithShape="1">
          <a:blip r:embed="rId4">
            <a:alphaModFix/>
          </a:blip>
          <a:srcRect b="54291" l="10810" r="53308" t="41666"/>
          <a:stretch/>
        </p:blipFill>
        <p:spPr>
          <a:xfrm>
            <a:off x="999925" y="1914800"/>
            <a:ext cx="7149302" cy="453076"/>
          </a:xfrm>
          <a:prstGeom prst="rect">
            <a:avLst/>
          </a:prstGeom>
          <a:noFill/>
          <a:ln>
            <a:noFill/>
          </a:ln>
        </p:spPr>
      </p:pic>
      <p:cxnSp>
        <p:nvCxnSpPr>
          <p:cNvPr id="662" name="Google Shape;662;p55"/>
          <p:cNvCxnSpPr/>
          <p:nvPr/>
        </p:nvCxnSpPr>
        <p:spPr>
          <a:xfrm>
            <a:off x="3766636" y="2367876"/>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63" name="Google Shape;663;p55"/>
          <p:cNvCxnSpPr/>
          <p:nvPr/>
        </p:nvCxnSpPr>
        <p:spPr>
          <a:xfrm>
            <a:off x="5023586" y="2367876"/>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64" name="Google Shape;664;p55"/>
          <p:cNvCxnSpPr/>
          <p:nvPr/>
        </p:nvCxnSpPr>
        <p:spPr>
          <a:xfrm>
            <a:off x="6461136" y="2367876"/>
            <a:ext cx="374100" cy="600"/>
          </a:xfrm>
          <a:prstGeom prst="straightConnector1">
            <a:avLst/>
          </a:prstGeom>
          <a:noFill/>
          <a:ln cap="flat" cmpd="sng" w="38100">
            <a:solidFill>
              <a:schemeClr val="accent1"/>
            </a:solidFill>
            <a:prstDash val="solid"/>
            <a:round/>
            <a:headEnd len="med" w="med" type="none"/>
            <a:tailEnd len="med" w="med" type="none"/>
          </a:ln>
        </p:spPr>
      </p:cxnSp>
      <p:cxnSp>
        <p:nvCxnSpPr>
          <p:cNvPr id="665" name="Google Shape;665;p55"/>
          <p:cNvCxnSpPr/>
          <p:nvPr/>
        </p:nvCxnSpPr>
        <p:spPr>
          <a:xfrm flipH="1">
            <a:off x="3451100" y="2475825"/>
            <a:ext cx="439500" cy="505500"/>
          </a:xfrm>
          <a:prstGeom prst="straightConnector1">
            <a:avLst/>
          </a:prstGeom>
          <a:noFill/>
          <a:ln cap="flat" cmpd="sng" w="19050">
            <a:solidFill>
              <a:schemeClr val="accent1"/>
            </a:solidFill>
            <a:prstDash val="solid"/>
            <a:round/>
            <a:headEnd len="med" w="med" type="none"/>
            <a:tailEnd len="med" w="med" type="triangle"/>
          </a:ln>
        </p:spPr>
      </p:cxnSp>
      <p:cxnSp>
        <p:nvCxnSpPr>
          <p:cNvPr id="666" name="Google Shape;666;p55"/>
          <p:cNvCxnSpPr/>
          <p:nvPr/>
        </p:nvCxnSpPr>
        <p:spPr>
          <a:xfrm flipH="1">
            <a:off x="4777125" y="2475825"/>
            <a:ext cx="344400" cy="476400"/>
          </a:xfrm>
          <a:prstGeom prst="straightConnector1">
            <a:avLst/>
          </a:prstGeom>
          <a:noFill/>
          <a:ln cap="flat" cmpd="sng" w="19050">
            <a:solidFill>
              <a:schemeClr val="accent1"/>
            </a:solidFill>
            <a:prstDash val="solid"/>
            <a:round/>
            <a:headEnd len="med" w="med" type="none"/>
            <a:tailEnd len="med" w="med" type="triangle"/>
          </a:ln>
        </p:spPr>
      </p:cxnSp>
      <p:cxnSp>
        <p:nvCxnSpPr>
          <p:cNvPr id="667" name="Google Shape;667;p55"/>
          <p:cNvCxnSpPr/>
          <p:nvPr/>
        </p:nvCxnSpPr>
        <p:spPr>
          <a:xfrm flipH="1">
            <a:off x="5934825" y="2497800"/>
            <a:ext cx="659400" cy="498300"/>
          </a:xfrm>
          <a:prstGeom prst="straightConnector1">
            <a:avLst/>
          </a:prstGeom>
          <a:noFill/>
          <a:ln cap="flat" cmpd="sng" w="19050">
            <a:solidFill>
              <a:schemeClr val="accent1"/>
            </a:solidFill>
            <a:prstDash val="solid"/>
            <a:round/>
            <a:headEnd len="med" w="med" type="none"/>
            <a:tailEnd len="med" w="med" type="triangle"/>
          </a:ln>
        </p:spPr>
      </p:cxnSp>
      <p:sp>
        <p:nvSpPr>
          <p:cNvPr id="668" name="Google Shape;668;p55"/>
          <p:cNvSpPr txBox="1"/>
          <p:nvPr/>
        </p:nvSpPr>
        <p:spPr>
          <a:xfrm>
            <a:off x="985425" y="14746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669" name="Google Shape;669;p55"/>
          <p:cNvSpPr txBox="1"/>
          <p:nvPr/>
        </p:nvSpPr>
        <p:spPr>
          <a:xfrm>
            <a:off x="999925" y="265192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670" name="Google Shape;670;p55"/>
          <p:cNvSpPr txBox="1"/>
          <p:nvPr/>
        </p:nvSpPr>
        <p:spPr>
          <a:xfrm>
            <a:off x="985425" y="4125100"/>
            <a:ext cx="7192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accent1"/>
                </a:solidFill>
                <a:latin typeface="Share Tech Mono"/>
                <a:ea typeface="Share Tech Mono"/>
                <a:cs typeface="Share Tech Mono"/>
                <a:sym typeface="Share Tech Mono"/>
              </a:rPr>
              <a:t>La </a:t>
            </a:r>
            <a:r>
              <a:rPr lang="es-419" sz="1300">
                <a:solidFill>
                  <a:schemeClr val="accent1"/>
                </a:solidFill>
                <a:latin typeface="Share Tech Mono"/>
                <a:ea typeface="Share Tech Mono"/>
                <a:cs typeface="Share Tech Mono"/>
                <a:sym typeface="Share Tech Mono"/>
              </a:rPr>
              <a:t>creación</a:t>
            </a:r>
            <a:r>
              <a:rPr lang="es-419" sz="1300">
                <a:solidFill>
                  <a:schemeClr val="accent1"/>
                </a:solidFill>
                <a:latin typeface="Share Tech Mono"/>
                <a:ea typeface="Share Tech Mono"/>
                <a:cs typeface="Share Tech Mono"/>
                <a:sym typeface="Share Tech Mono"/>
              </a:rPr>
              <a:t> del </a:t>
            </a:r>
            <a:r>
              <a:rPr lang="es-419" sz="1300">
                <a:solidFill>
                  <a:schemeClr val="accent1"/>
                </a:solidFill>
                <a:latin typeface="Share Tech Mono"/>
                <a:ea typeface="Share Tech Mono"/>
                <a:cs typeface="Share Tech Mono"/>
                <a:sym typeface="Share Tech Mono"/>
              </a:rPr>
              <a:t>índice</a:t>
            </a:r>
            <a:r>
              <a:rPr lang="es-419" sz="1300">
                <a:solidFill>
                  <a:schemeClr val="accent1"/>
                </a:solidFill>
                <a:latin typeface="Share Tech Mono"/>
                <a:ea typeface="Share Tech Mono"/>
                <a:cs typeface="Share Tech Mono"/>
                <a:sym typeface="Share Tech Mono"/>
              </a:rPr>
              <a:t> idx_pok_name es la mejora </a:t>
            </a:r>
            <a:r>
              <a:rPr lang="es-419" sz="1300">
                <a:solidFill>
                  <a:schemeClr val="accent1"/>
                </a:solidFill>
                <a:latin typeface="Share Tech Mono"/>
                <a:ea typeface="Share Tech Mono"/>
                <a:cs typeface="Share Tech Mono"/>
                <a:sym typeface="Share Tech Mono"/>
              </a:rPr>
              <a:t>más</a:t>
            </a:r>
            <a:r>
              <a:rPr lang="es-419" sz="1300">
                <a:solidFill>
                  <a:schemeClr val="accent1"/>
                </a:solidFill>
                <a:latin typeface="Share Tech Mono"/>
                <a:ea typeface="Share Tech Mono"/>
                <a:cs typeface="Share Tech Mono"/>
                <a:sym typeface="Share Tech Mono"/>
              </a:rPr>
              <a:t> significativa.</a:t>
            </a:r>
            <a:endParaRPr sz="1300">
              <a:solidFill>
                <a:schemeClr val="accent1"/>
              </a:solidFill>
              <a:latin typeface="Share Tech Mono"/>
              <a:ea typeface="Share Tech Mono"/>
              <a:cs typeface="Share Tech Mono"/>
              <a:sym typeface="Share Tech Mono"/>
            </a:endParaRPr>
          </a:p>
        </p:txBody>
      </p:sp>
      <p:sp>
        <p:nvSpPr>
          <p:cNvPr id="671" name="Google Shape;671;p55"/>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sp>
        <p:nvSpPr>
          <p:cNvPr id="672" name="Google Shape;67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a:p>
        </p:txBody>
      </p:sp>
      <p:sp>
        <p:nvSpPr>
          <p:cNvPr id="678" name="Google Shape;678;p56"/>
          <p:cNvSpPr txBox="1"/>
          <p:nvPr/>
        </p:nvSpPr>
        <p:spPr>
          <a:xfrm>
            <a:off x="1832125" y="137015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679" name="Google Shape;679;p56"/>
          <p:cNvSpPr txBox="1"/>
          <p:nvPr/>
        </p:nvSpPr>
        <p:spPr>
          <a:xfrm>
            <a:off x="5280325" y="137015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pic>
        <p:nvPicPr>
          <p:cNvPr id="680" name="Google Shape;680;p56"/>
          <p:cNvPicPr preferRelativeResize="0"/>
          <p:nvPr/>
        </p:nvPicPr>
        <p:blipFill rotWithShape="1">
          <a:blip r:embed="rId3">
            <a:alphaModFix/>
          </a:blip>
          <a:srcRect b="33238" l="48566" r="41717" t="50156"/>
          <a:stretch/>
        </p:blipFill>
        <p:spPr>
          <a:xfrm>
            <a:off x="1213575" y="1959550"/>
            <a:ext cx="2099726" cy="2528250"/>
          </a:xfrm>
          <a:prstGeom prst="rect">
            <a:avLst/>
          </a:prstGeom>
          <a:noFill/>
          <a:ln>
            <a:noFill/>
          </a:ln>
        </p:spPr>
      </p:pic>
      <p:pic>
        <p:nvPicPr>
          <p:cNvPr id="681" name="Google Shape;681;p56"/>
          <p:cNvPicPr preferRelativeResize="0"/>
          <p:nvPr/>
        </p:nvPicPr>
        <p:blipFill rotWithShape="1">
          <a:blip r:embed="rId4">
            <a:alphaModFix/>
          </a:blip>
          <a:srcRect b="13429" l="36065" r="37759" t="16985"/>
          <a:stretch/>
        </p:blipFill>
        <p:spPr>
          <a:xfrm>
            <a:off x="5016288" y="1959550"/>
            <a:ext cx="1727484" cy="2584225"/>
          </a:xfrm>
          <a:prstGeom prst="rect">
            <a:avLst/>
          </a:prstGeom>
          <a:noFill/>
          <a:ln>
            <a:noFill/>
          </a:ln>
        </p:spPr>
      </p:pic>
      <p:sp>
        <p:nvSpPr>
          <p:cNvPr id="682" name="Google Shape;682;p56"/>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sp>
        <p:nvSpPr>
          <p:cNvPr id="683" name="Google Shape;68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7"/>
          <p:cNvSpPr txBox="1"/>
          <p:nvPr/>
        </p:nvSpPr>
        <p:spPr>
          <a:xfrm>
            <a:off x="437975" y="594475"/>
            <a:ext cx="8310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400">
                <a:solidFill>
                  <a:schemeClr val="dk2"/>
                </a:solidFill>
                <a:latin typeface="Share Tech Mono"/>
                <a:ea typeface="Share Tech Mono"/>
                <a:cs typeface="Share Tech Mono"/>
                <a:sym typeface="Share Tech Mono"/>
              </a:rPr>
              <a:t>Consulta 1: Lenguaje Natural y sintaxis SQL</a:t>
            </a:r>
            <a:endParaRPr sz="3400">
              <a:solidFill>
                <a:schemeClr val="dk2"/>
              </a:solidFill>
            </a:endParaRPr>
          </a:p>
        </p:txBody>
      </p:sp>
      <p:sp>
        <p:nvSpPr>
          <p:cNvPr id="689" name="Google Shape;689;p57"/>
          <p:cNvSpPr txBox="1"/>
          <p:nvPr/>
        </p:nvSpPr>
        <p:spPr>
          <a:xfrm>
            <a:off x="683825" y="2041375"/>
            <a:ext cx="7818600" cy="2841600"/>
          </a:xfrm>
          <a:prstGeom prst="rect">
            <a:avLst/>
          </a:prstGeom>
          <a:noFill/>
          <a:ln>
            <a:noFill/>
          </a:ln>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Lenguaje natural</a:t>
            </a:r>
            <a:endParaRPr b="1" i="1" sz="1450">
              <a:solidFill>
                <a:schemeClr val="dk1"/>
              </a:solidFill>
              <a:latin typeface="Roboto"/>
              <a:ea typeface="Roboto"/>
              <a:cs typeface="Roboto"/>
              <a:sym typeface="Roboto"/>
            </a:endParaRPr>
          </a:p>
          <a:p>
            <a:pPr indent="0" lvl="0" marL="457200" rtl="0" algn="l">
              <a:spcBef>
                <a:spcPts val="0"/>
              </a:spcBef>
              <a:spcAft>
                <a:spcPts val="0"/>
              </a:spcAft>
              <a:buNone/>
            </a:pPr>
            <a:r>
              <a:t/>
            </a:r>
            <a:endParaRPr i="1" sz="1350">
              <a:solidFill>
                <a:schemeClr val="dk1"/>
              </a:solidFill>
              <a:latin typeface="Roboto"/>
              <a:ea typeface="Roboto"/>
              <a:cs typeface="Roboto"/>
              <a:sym typeface="Roboto"/>
            </a:endParaRPr>
          </a:p>
          <a:p>
            <a:pPr indent="-314325" lvl="0" marL="914400" rtl="0" algn="l">
              <a:spcBef>
                <a:spcPts val="0"/>
              </a:spcBef>
              <a:spcAft>
                <a:spcPts val="0"/>
              </a:spcAft>
              <a:buClr>
                <a:schemeClr val="dk1"/>
              </a:buClr>
              <a:buSzPts val="1350"/>
              <a:buFont typeface="Roboto"/>
              <a:buAutoNum type="alphaLcPeriod"/>
            </a:pPr>
            <a:r>
              <a:rPr i="1" lang="es-419" sz="1350">
                <a:solidFill>
                  <a:schemeClr val="dk1"/>
                </a:solidFill>
                <a:latin typeface="Roboto"/>
                <a:ea typeface="Roboto"/>
                <a:cs typeface="Roboto"/>
                <a:sym typeface="Roboto"/>
              </a:rPr>
              <a:t>Recupera todos los registros de pokémon, cuyo experience base sea mayor a 300, acotando a el nombre y base experience</a:t>
            </a:r>
            <a:endParaRPr i="1" sz="1350">
              <a:solidFill>
                <a:schemeClr val="dk1"/>
              </a:solidFill>
              <a:latin typeface="Roboto"/>
              <a:ea typeface="Roboto"/>
              <a:cs typeface="Roboto"/>
              <a:sym typeface="Roboto"/>
            </a:endParaRPr>
          </a:p>
          <a:p>
            <a:pPr indent="0" lvl="0" marL="914400" rtl="0" algn="l">
              <a:spcBef>
                <a:spcPts val="0"/>
              </a:spcBef>
              <a:spcAft>
                <a:spcPts val="0"/>
              </a:spcAft>
              <a:buNone/>
            </a:pPr>
            <a:r>
              <a:t/>
            </a:r>
            <a:endParaRPr b="1" i="1" sz="1150">
              <a:solidFill>
                <a:schemeClr val="dk1"/>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Sintaxis SQL</a:t>
            </a:r>
            <a:endParaRPr b="1" i="1" sz="1450">
              <a:solidFill>
                <a:schemeClr val="dk1"/>
              </a:solidFill>
              <a:latin typeface="Roboto"/>
              <a:ea typeface="Roboto"/>
              <a:cs typeface="Roboto"/>
              <a:sym typeface="Roboto"/>
            </a:endParaRPr>
          </a:p>
          <a:p>
            <a:pPr indent="0" lvl="0" marL="914400" rtl="0" algn="l">
              <a:spcBef>
                <a:spcPts val="0"/>
              </a:spcBef>
              <a:spcAft>
                <a:spcPts val="0"/>
              </a:spcAft>
              <a:buNone/>
            </a:pPr>
            <a:r>
              <a:rPr b="1" lang="es-419" sz="1500">
                <a:solidFill>
                  <a:srgbClr val="8839EF"/>
                </a:solidFill>
                <a:highlight>
                  <a:srgbClr val="EFF1F5"/>
                </a:highlight>
                <a:latin typeface="Courier New"/>
                <a:ea typeface="Courier New"/>
                <a:cs typeface="Courier New"/>
                <a:sym typeface="Courier New"/>
              </a:rPr>
              <a:t>select </a:t>
            </a:r>
            <a:r>
              <a:rPr b="1" lang="es-419" sz="1500">
                <a:solidFill>
                  <a:srgbClr val="4C4F69"/>
                </a:solidFill>
                <a:highlight>
                  <a:srgbClr val="EFF1F5"/>
                </a:highlight>
                <a:latin typeface="Courier New"/>
                <a:ea typeface="Courier New"/>
                <a:cs typeface="Courier New"/>
                <a:sym typeface="Courier New"/>
              </a:rPr>
              <a:t>pok_name </a:t>
            </a:r>
            <a:r>
              <a:rPr b="1" lang="es-419" sz="1500">
                <a:solidFill>
                  <a:srgbClr val="8839EF"/>
                </a:solidFill>
                <a:highlight>
                  <a:srgbClr val="EFF1F5"/>
                </a:highlight>
                <a:latin typeface="Courier New"/>
                <a:ea typeface="Courier New"/>
                <a:cs typeface="Courier New"/>
                <a:sym typeface="Courier New"/>
              </a:rPr>
              <a:t>as </a:t>
            </a:r>
            <a:r>
              <a:rPr b="1" lang="es-419" sz="1500">
                <a:solidFill>
                  <a:srgbClr val="4C4F69"/>
                </a:solidFill>
                <a:highlight>
                  <a:srgbClr val="EFF1F5"/>
                </a:highlight>
                <a:latin typeface="Courier New"/>
                <a:ea typeface="Courier New"/>
                <a:cs typeface="Courier New"/>
                <a:sym typeface="Courier New"/>
              </a:rPr>
              <a:t>pokemon</a:t>
            </a:r>
            <a:r>
              <a:rPr b="1" lang="es-419" sz="1500">
                <a:solidFill>
                  <a:srgbClr val="7C7F93"/>
                </a:solidFill>
                <a:highlight>
                  <a:srgbClr val="EFF1F5"/>
                </a:highlight>
                <a:latin typeface="Courier New"/>
                <a:ea typeface="Courier New"/>
                <a:cs typeface="Courier New"/>
                <a:sym typeface="Courier New"/>
              </a:rPr>
              <a:t>, </a:t>
            </a:r>
            <a:r>
              <a:rPr b="1" lang="es-419" sz="1500">
                <a:solidFill>
                  <a:srgbClr val="4C4F69"/>
                </a:solidFill>
                <a:highlight>
                  <a:srgbClr val="EFF1F5"/>
                </a:highlight>
                <a:latin typeface="Courier New"/>
                <a:ea typeface="Courier New"/>
                <a:cs typeface="Courier New"/>
                <a:sym typeface="Courier New"/>
              </a:rPr>
              <a:t>pok_base_experience </a:t>
            </a:r>
            <a:r>
              <a:rPr b="1" lang="es-419" sz="1500">
                <a:solidFill>
                  <a:srgbClr val="8839EF"/>
                </a:solidFill>
                <a:highlight>
                  <a:srgbClr val="EFF1F5"/>
                </a:highlight>
                <a:latin typeface="Courier New"/>
                <a:ea typeface="Courier New"/>
                <a:cs typeface="Courier New"/>
                <a:sym typeface="Courier New"/>
              </a:rPr>
              <a:t>as </a:t>
            </a:r>
            <a:r>
              <a:rPr b="1" lang="es-419" sz="1500">
                <a:solidFill>
                  <a:srgbClr val="4C4F69"/>
                </a:solidFill>
                <a:highlight>
                  <a:srgbClr val="EFF1F5"/>
                </a:highlight>
                <a:latin typeface="Courier New"/>
                <a:ea typeface="Courier New"/>
                <a:cs typeface="Courier New"/>
                <a:sym typeface="Courier New"/>
              </a:rPr>
              <a:t>experience </a:t>
            </a:r>
            <a:r>
              <a:rPr b="1" lang="es-419" sz="1500">
                <a:solidFill>
                  <a:srgbClr val="8839EF"/>
                </a:solidFill>
                <a:highlight>
                  <a:srgbClr val="EFF1F5"/>
                </a:highlight>
                <a:latin typeface="Courier New"/>
                <a:ea typeface="Courier New"/>
                <a:cs typeface="Courier New"/>
                <a:sym typeface="Courier New"/>
              </a:rPr>
              <a:t>from </a:t>
            </a:r>
            <a:r>
              <a:rPr b="1" i="1" lang="es-419" sz="1500">
                <a:solidFill>
                  <a:srgbClr val="DF8E1D"/>
                </a:solidFill>
                <a:highlight>
                  <a:srgbClr val="EFF1F5"/>
                </a:highlight>
                <a:latin typeface="Courier New"/>
                <a:ea typeface="Courier New"/>
                <a:cs typeface="Courier New"/>
                <a:sym typeface="Courier New"/>
              </a:rPr>
              <a:t>pokemon </a:t>
            </a:r>
            <a:r>
              <a:rPr b="1" lang="es-419" sz="1500">
                <a:solidFill>
                  <a:srgbClr val="8839EF"/>
                </a:solidFill>
                <a:highlight>
                  <a:srgbClr val="EFF1F5"/>
                </a:highlight>
                <a:latin typeface="Courier New"/>
                <a:ea typeface="Courier New"/>
                <a:cs typeface="Courier New"/>
                <a:sym typeface="Courier New"/>
              </a:rPr>
              <a:t>where </a:t>
            </a:r>
            <a:r>
              <a:rPr b="1" lang="es-419" sz="1500">
                <a:solidFill>
                  <a:srgbClr val="4C4F69"/>
                </a:solidFill>
                <a:highlight>
                  <a:srgbClr val="EFF1F5"/>
                </a:highlight>
                <a:latin typeface="Courier New"/>
                <a:ea typeface="Courier New"/>
                <a:cs typeface="Courier New"/>
                <a:sym typeface="Courier New"/>
              </a:rPr>
              <a:t>pok_base_experience &gt; </a:t>
            </a:r>
            <a:r>
              <a:rPr b="1" lang="es-419" sz="1500">
                <a:solidFill>
                  <a:srgbClr val="FE640B"/>
                </a:solidFill>
                <a:highlight>
                  <a:srgbClr val="EFF1F5"/>
                </a:highlight>
                <a:latin typeface="Courier New"/>
                <a:ea typeface="Courier New"/>
                <a:cs typeface="Courier New"/>
                <a:sym typeface="Courier New"/>
              </a:rPr>
              <a:t>300</a:t>
            </a:r>
            <a:r>
              <a:rPr b="1" lang="es-419" sz="1500">
                <a:solidFill>
                  <a:srgbClr val="7C7F93"/>
                </a:solidFill>
                <a:highlight>
                  <a:srgbClr val="EFF1F5"/>
                </a:highlight>
                <a:latin typeface="Courier New"/>
                <a:ea typeface="Courier New"/>
                <a:cs typeface="Courier New"/>
                <a:sym typeface="Courier New"/>
              </a:rPr>
              <a:t>;</a:t>
            </a:r>
            <a:endParaRPr b="1" sz="1500">
              <a:solidFill>
                <a:srgbClr val="7C7F93"/>
              </a:solidFill>
              <a:highlight>
                <a:srgbClr val="EFF1F5"/>
              </a:highlight>
              <a:latin typeface="Courier New"/>
              <a:ea typeface="Courier New"/>
              <a:cs typeface="Courier New"/>
              <a:sym typeface="Courier New"/>
            </a:endParaRPr>
          </a:p>
          <a:p>
            <a:pPr indent="0" lvl="0" marL="914400" rtl="0" algn="l">
              <a:spcBef>
                <a:spcPts val="0"/>
              </a:spcBef>
              <a:spcAft>
                <a:spcPts val="0"/>
              </a:spcAft>
              <a:buNone/>
            </a:pPr>
            <a:r>
              <a:t/>
            </a:r>
            <a:endParaRPr i="1" sz="1600">
              <a:solidFill>
                <a:srgbClr val="D55FDE"/>
              </a:solidFill>
              <a:highlight>
                <a:srgbClr val="282C34"/>
              </a:highlight>
              <a:latin typeface="Courier New"/>
              <a:ea typeface="Courier New"/>
              <a:cs typeface="Courier New"/>
              <a:sym typeface="Courier New"/>
            </a:endParaRPr>
          </a:p>
          <a:p>
            <a:pPr indent="0" lvl="0" marL="914400" rtl="0" algn="l">
              <a:spcBef>
                <a:spcPts val="0"/>
              </a:spcBef>
              <a:spcAft>
                <a:spcPts val="0"/>
              </a:spcAft>
              <a:buNone/>
            </a:pPr>
            <a:r>
              <a:t/>
            </a:r>
            <a:endParaRPr sz="1800">
              <a:solidFill>
                <a:srgbClr val="CF8E6D"/>
              </a:solidFill>
              <a:highlight>
                <a:srgbClr val="1E1F22"/>
              </a:highlight>
              <a:latin typeface="Courier New"/>
              <a:ea typeface="Courier New"/>
              <a:cs typeface="Courier New"/>
              <a:sym typeface="Courier New"/>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690" name="Google Shape;690;p57"/>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691" name="Google Shape;69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8"/>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697" name="Google Shape;697;p58"/>
          <p:cNvSpPr txBox="1"/>
          <p:nvPr/>
        </p:nvSpPr>
        <p:spPr>
          <a:xfrm>
            <a:off x="5720588" y="59447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sp>
        <p:nvSpPr>
          <p:cNvPr id="698" name="Google Shape;698;p58"/>
          <p:cNvSpPr txBox="1"/>
          <p:nvPr/>
        </p:nvSpPr>
        <p:spPr>
          <a:xfrm>
            <a:off x="437975" y="1568750"/>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699" name="Google Shape;699;p58"/>
          <p:cNvSpPr txBox="1"/>
          <p:nvPr/>
        </p:nvSpPr>
        <p:spPr>
          <a:xfrm>
            <a:off x="2845050" y="36575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NULL</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722</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700" name="Google Shape;700;p58"/>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701" name="Google Shape;701;p58"/>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pic>
        <p:nvPicPr>
          <p:cNvPr id="702" name="Google Shape;702;p58"/>
          <p:cNvPicPr preferRelativeResize="0"/>
          <p:nvPr/>
        </p:nvPicPr>
        <p:blipFill>
          <a:blip r:embed="rId3">
            <a:alphaModFix/>
          </a:blip>
          <a:stretch>
            <a:fillRect/>
          </a:stretch>
        </p:blipFill>
        <p:spPr>
          <a:xfrm>
            <a:off x="633150" y="2085250"/>
            <a:ext cx="2094877" cy="2885050"/>
          </a:xfrm>
          <a:prstGeom prst="rect">
            <a:avLst/>
          </a:prstGeom>
          <a:noFill/>
          <a:ln>
            <a:noFill/>
          </a:ln>
        </p:spPr>
      </p:pic>
      <p:pic>
        <p:nvPicPr>
          <p:cNvPr id="703" name="Google Shape;703;p58"/>
          <p:cNvPicPr preferRelativeResize="0"/>
          <p:nvPr/>
        </p:nvPicPr>
        <p:blipFill rotWithShape="1">
          <a:blip r:embed="rId4">
            <a:alphaModFix/>
          </a:blip>
          <a:srcRect b="24121" l="0" r="0" t="0"/>
          <a:stretch/>
        </p:blipFill>
        <p:spPr>
          <a:xfrm>
            <a:off x="5107595" y="1008275"/>
            <a:ext cx="3449618" cy="2885050"/>
          </a:xfrm>
          <a:prstGeom prst="rect">
            <a:avLst/>
          </a:prstGeom>
          <a:noFill/>
          <a:ln>
            <a:noFill/>
          </a:ln>
        </p:spPr>
      </p:pic>
      <p:sp>
        <p:nvSpPr>
          <p:cNvPr id="704" name="Google Shape;70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710" name="Google Shape;710;p59"/>
          <p:cNvSpPr txBox="1"/>
          <p:nvPr>
            <p:ph idx="1" type="body"/>
          </p:nvPr>
        </p:nvSpPr>
        <p:spPr>
          <a:xfrm>
            <a:off x="553550" y="1561425"/>
            <a:ext cx="44049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explain nos muestra que la consulta lee toda la tabla ya que el tipo de consulta es ALL. Esto hace que se consulten las 722 filas que tenemos, lo cual es muy poco óptimo.</a:t>
            </a:r>
            <a:endParaRPr/>
          </a:p>
          <a:p>
            <a:pPr indent="0" lvl="0" marL="0" rtl="0" algn="l">
              <a:spcBef>
                <a:spcPts val="0"/>
              </a:spcBef>
              <a:spcAft>
                <a:spcPts val="0"/>
              </a:spcAft>
              <a:buNone/>
            </a:pPr>
            <a:r>
              <a:rPr lang="es-419"/>
              <a:t>Para la optimización </a:t>
            </a:r>
            <a:r>
              <a:rPr lang="es-419"/>
              <a:t>se sugiere tener un índice en la columna </a:t>
            </a:r>
            <a:r>
              <a:rPr b="1" lang="es-419"/>
              <a:t>pok_base_experience</a:t>
            </a:r>
            <a:r>
              <a:rPr lang="es-419"/>
              <a:t> si esta consulta es frecuente y la tabla pokemon se vuelve mucho más grande. Esto ayudará a la base de datos a buscar más rápidamente las filas que cumplen con el criterio de la cláusula </a:t>
            </a:r>
            <a:r>
              <a:rPr b="1" lang="es-419"/>
              <a:t>WHERE</a:t>
            </a:r>
            <a:r>
              <a:rPr lang="es-419"/>
              <a:t>.</a:t>
            </a:r>
            <a:endParaRPr/>
          </a:p>
        </p:txBody>
      </p:sp>
      <p:sp>
        <p:nvSpPr>
          <p:cNvPr id="711" name="Google Shape;711;p59"/>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pic>
        <p:nvPicPr>
          <p:cNvPr id="712" name="Google Shape;712;p59"/>
          <p:cNvPicPr preferRelativeResize="0"/>
          <p:nvPr/>
        </p:nvPicPr>
        <p:blipFill>
          <a:blip r:embed="rId3">
            <a:alphaModFix/>
          </a:blip>
          <a:stretch>
            <a:fillRect/>
          </a:stretch>
        </p:blipFill>
        <p:spPr>
          <a:xfrm>
            <a:off x="775075" y="3542049"/>
            <a:ext cx="7069275" cy="1211875"/>
          </a:xfrm>
          <a:prstGeom prst="rect">
            <a:avLst/>
          </a:prstGeom>
          <a:noFill/>
          <a:ln>
            <a:noFill/>
          </a:ln>
        </p:spPr>
      </p:pic>
      <p:sp>
        <p:nvSpPr>
          <p:cNvPr id="713" name="Google Shape;71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4"/>
          <p:cNvSpPr txBox="1"/>
          <p:nvPr/>
        </p:nvSpPr>
        <p:spPr>
          <a:xfrm>
            <a:off x="598100" y="1370550"/>
            <a:ext cx="7663500" cy="300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sz="1600">
                <a:solidFill>
                  <a:schemeClr val="lt2"/>
                </a:solidFill>
                <a:latin typeface="Share Tech Mono"/>
                <a:ea typeface="Share Tech Mono"/>
                <a:cs typeface="Share Tech Mono"/>
                <a:sym typeface="Share Tech Mono"/>
              </a:rPr>
              <a:t>Los integrantes de Bitless, hemos optado por investigar otras bases de datos (db), con el objetivo de construir un proyecto de fin de curso óptimo. De esta manera, hemos encontrado un repositorio de Gitlab —aunque también se encuentra en github— con un proyecto que implementa una base de datos de Pokemones, la cual se encuentra hecha en mysql —backend— y presenta una aplicación gráfica hecha con Java —el frontend— . Sin embargo no consideramos aún la parte gráfica, por lo que trabajaremos solo en la optimización de consultas a la db —solo por el momento— lo que nos permitirá contribuir a este proyecto de gitlab.</a:t>
            </a:r>
            <a:endParaRPr sz="1600">
              <a:solidFill>
                <a:schemeClr val="lt2"/>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lt2"/>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lt2"/>
              </a:solidFill>
              <a:latin typeface="Share Tech Mono"/>
              <a:ea typeface="Share Tech Mono"/>
              <a:cs typeface="Share Tech Mono"/>
              <a:sym typeface="Share Tech Mono"/>
            </a:endParaRPr>
          </a:p>
        </p:txBody>
      </p:sp>
      <p:sp>
        <p:nvSpPr>
          <p:cNvPr id="328" name="Google Shape;328;p24"/>
          <p:cNvSpPr txBox="1"/>
          <p:nvPr>
            <p:ph type="title"/>
          </p:nvPr>
        </p:nvSpPr>
        <p:spPr>
          <a:xfrm>
            <a:off x="419900" y="739075"/>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Resumen:</a:t>
            </a:r>
            <a:endParaRPr sz="4100"/>
          </a:p>
        </p:txBody>
      </p:sp>
      <p:sp>
        <p:nvSpPr>
          <p:cNvPr id="329" name="Google Shape;32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0"/>
          <p:cNvSpPr txBox="1"/>
          <p:nvPr>
            <p:ph idx="1" type="body"/>
          </p:nvPr>
        </p:nvSpPr>
        <p:spPr>
          <a:xfrm>
            <a:off x="757000" y="601550"/>
            <a:ext cx="770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Creación de un Índice.</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s-419" sz="1000">
                <a:solidFill>
                  <a:srgbClr val="8839EF"/>
                </a:solidFill>
                <a:highlight>
                  <a:srgbClr val="EFF1F5"/>
                </a:highlight>
                <a:latin typeface="Courier New"/>
                <a:ea typeface="Courier New"/>
                <a:cs typeface="Courier New"/>
                <a:sym typeface="Courier New"/>
              </a:rPr>
              <a:t>CREATE INDEX </a:t>
            </a:r>
            <a:r>
              <a:rPr lang="es-419" sz="1000">
                <a:solidFill>
                  <a:srgbClr val="4C4F69"/>
                </a:solidFill>
                <a:highlight>
                  <a:srgbClr val="EFF1F5"/>
                </a:highlight>
                <a:latin typeface="Courier New"/>
                <a:ea typeface="Courier New"/>
                <a:cs typeface="Courier New"/>
                <a:sym typeface="Courier New"/>
              </a:rPr>
              <a:t>idx_pok_base_experience </a:t>
            </a:r>
            <a:r>
              <a:rPr lang="es-419" sz="1000">
                <a:solidFill>
                  <a:srgbClr val="8839EF"/>
                </a:solidFill>
                <a:highlight>
                  <a:srgbClr val="EFF1F5"/>
                </a:highlight>
                <a:latin typeface="Courier New"/>
                <a:ea typeface="Courier New"/>
                <a:cs typeface="Courier New"/>
                <a:sym typeface="Courier New"/>
              </a:rPr>
              <a:t>ON </a:t>
            </a:r>
            <a:r>
              <a:rPr i="1" lang="es-419" sz="1000">
                <a:solidFill>
                  <a:srgbClr val="DF8E1D"/>
                </a:solidFill>
                <a:highlight>
                  <a:srgbClr val="EFF1F5"/>
                </a:highlight>
                <a:latin typeface="Courier New"/>
                <a:ea typeface="Courier New"/>
                <a:cs typeface="Courier New"/>
                <a:sym typeface="Courier New"/>
              </a:rPr>
              <a:t>pokemon </a:t>
            </a:r>
            <a:r>
              <a:rPr lang="es-419" sz="1000">
                <a:solidFill>
                  <a:srgbClr val="7C7F93"/>
                </a:solidFill>
                <a:highlight>
                  <a:srgbClr val="EFF1F5"/>
                </a:highlight>
                <a:latin typeface="Courier New"/>
                <a:ea typeface="Courier New"/>
                <a:cs typeface="Courier New"/>
                <a:sym typeface="Courier New"/>
              </a:rPr>
              <a:t>(</a:t>
            </a:r>
            <a:r>
              <a:rPr lang="es-419" sz="1000">
                <a:solidFill>
                  <a:srgbClr val="4C4F69"/>
                </a:solidFill>
                <a:highlight>
                  <a:srgbClr val="EFF1F5"/>
                </a:highlight>
                <a:latin typeface="Courier New"/>
                <a:ea typeface="Courier New"/>
                <a:cs typeface="Courier New"/>
                <a:sym typeface="Courier New"/>
              </a:rPr>
              <a:t>pok_base_experience</a:t>
            </a:r>
            <a:r>
              <a:rPr lang="es-419" sz="1000">
                <a:solidFill>
                  <a:srgbClr val="7C7F93"/>
                </a:solidFill>
                <a:highlight>
                  <a:srgbClr val="EFF1F5"/>
                </a:highlight>
                <a:latin typeface="Courier New"/>
                <a:ea typeface="Courier New"/>
                <a:cs typeface="Courier New"/>
                <a:sym typeface="Courier New"/>
              </a:rPr>
              <a:t>);</a:t>
            </a:r>
            <a:endParaRPr sz="1050">
              <a:solidFill>
                <a:srgbClr val="38C7BD"/>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s-419">
                <a:solidFill>
                  <a:schemeClr val="dk2"/>
                </a:solidFill>
              </a:rPr>
              <a:t>Reescritura de consulta.</a:t>
            </a:r>
            <a:endParaRPr>
              <a:solidFill>
                <a:schemeClr val="dk2"/>
              </a:solidFill>
            </a:endParaRPr>
          </a:p>
          <a:p>
            <a:pPr indent="0" lvl="0" marL="0" rtl="0" algn="l">
              <a:spcBef>
                <a:spcPts val="0"/>
              </a:spcBef>
              <a:spcAft>
                <a:spcPts val="0"/>
              </a:spcAft>
              <a:buNone/>
            </a:pPr>
            <a:r>
              <a:t/>
            </a:r>
            <a:endParaRPr sz="1000"/>
          </a:p>
          <a:p>
            <a:pPr indent="0" lvl="0" marL="0" rtl="0" algn="l">
              <a:lnSpc>
                <a:spcPct val="135714"/>
              </a:lnSpc>
              <a:spcBef>
                <a:spcPts val="0"/>
              </a:spcBef>
              <a:spcAft>
                <a:spcPts val="0"/>
              </a:spcAft>
              <a:buNone/>
            </a:pPr>
            <a:r>
              <a:rPr lang="es-419" sz="1000">
                <a:solidFill>
                  <a:srgbClr val="8839EF"/>
                </a:solidFill>
                <a:highlight>
                  <a:srgbClr val="EFF1F5"/>
                </a:highlight>
                <a:latin typeface="Courier New"/>
                <a:ea typeface="Courier New"/>
                <a:cs typeface="Courier New"/>
                <a:sym typeface="Courier New"/>
              </a:rPr>
              <a:t>select </a:t>
            </a:r>
            <a:r>
              <a:rPr lang="es-419" sz="1000">
                <a:solidFill>
                  <a:srgbClr val="4C4F69"/>
                </a:solidFill>
                <a:highlight>
                  <a:srgbClr val="EFF1F5"/>
                </a:highlight>
                <a:latin typeface="Courier New"/>
                <a:ea typeface="Courier New"/>
                <a:cs typeface="Courier New"/>
                <a:sym typeface="Courier New"/>
              </a:rPr>
              <a:t>pok_name </a:t>
            </a:r>
            <a:r>
              <a:rPr lang="es-419" sz="1000">
                <a:solidFill>
                  <a:srgbClr val="8839EF"/>
                </a:solidFill>
                <a:highlight>
                  <a:srgbClr val="EFF1F5"/>
                </a:highlight>
                <a:latin typeface="Courier New"/>
                <a:ea typeface="Courier New"/>
                <a:cs typeface="Courier New"/>
                <a:sym typeface="Courier New"/>
              </a:rPr>
              <a:t>as </a:t>
            </a:r>
            <a:r>
              <a:rPr lang="es-419" sz="1000">
                <a:solidFill>
                  <a:srgbClr val="4C4F69"/>
                </a:solidFill>
                <a:highlight>
                  <a:srgbClr val="EFF1F5"/>
                </a:highlight>
                <a:latin typeface="Courier New"/>
                <a:ea typeface="Courier New"/>
                <a:cs typeface="Courier New"/>
                <a:sym typeface="Courier New"/>
              </a:rPr>
              <a:t>pokemon</a:t>
            </a:r>
            <a:r>
              <a:rPr lang="es-419" sz="1000">
                <a:solidFill>
                  <a:srgbClr val="7C7F93"/>
                </a:solidFill>
                <a:highlight>
                  <a:srgbClr val="EFF1F5"/>
                </a:highlight>
                <a:latin typeface="Courier New"/>
                <a:ea typeface="Courier New"/>
                <a:cs typeface="Courier New"/>
                <a:sym typeface="Courier New"/>
              </a:rPr>
              <a:t>, </a:t>
            </a:r>
            <a:r>
              <a:rPr lang="es-419" sz="1000">
                <a:solidFill>
                  <a:srgbClr val="4C4F69"/>
                </a:solidFill>
                <a:highlight>
                  <a:srgbClr val="EFF1F5"/>
                </a:highlight>
                <a:latin typeface="Courier New"/>
                <a:ea typeface="Courier New"/>
                <a:cs typeface="Courier New"/>
                <a:sym typeface="Courier New"/>
              </a:rPr>
              <a:t>pok_base_experience </a:t>
            </a:r>
            <a:r>
              <a:rPr lang="es-419" sz="1000">
                <a:solidFill>
                  <a:srgbClr val="8839EF"/>
                </a:solidFill>
                <a:highlight>
                  <a:srgbClr val="EFF1F5"/>
                </a:highlight>
                <a:latin typeface="Courier New"/>
                <a:ea typeface="Courier New"/>
                <a:cs typeface="Courier New"/>
                <a:sym typeface="Courier New"/>
              </a:rPr>
              <a:t>as </a:t>
            </a:r>
            <a:r>
              <a:rPr lang="es-419" sz="1000">
                <a:solidFill>
                  <a:srgbClr val="4C4F69"/>
                </a:solidFill>
                <a:highlight>
                  <a:srgbClr val="EFF1F5"/>
                </a:highlight>
                <a:latin typeface="Courier New"/>
                <a:ea typeface="Courier New"/>
                <a:cs typeface="Courier New"/>
                <a:sym typeface="Courier New"/>
              </a:rPr>
              <a:t>experience </a:t>
            </a:r>
            <a:endParaRPr sz="1000">
              <a:solidFill>
                <a:srgbClr val="4C4F69"/>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00">
                <a:solidFill>
                  <a:srgbClr val="8839EF"/>
                </a:solidFill>
                <a:highlight>
                  <a:srgbClr val="EFF1F5"/>
                </a:highlight>
                <a:latin typeface="Courier New"/>
                <a:ea typeface="Courier New"/>
                <a:cs typeface="Courier New"/>
                <a:sym typeface="Courier New"/>
              </a:rPr>
              <a:t>from </a:t>
            </a:r>
            <a:r>
              <a:rPr i="1" lang="es-419" sz="1000">
                <a:solidFill>
                  <a:srgbClr val="DF8E1D"/>
                </a:solidFill>
                <a:highlight>
                  <a:srgbClr val="EFF1F5"/>
                </a:highlight>
                <a:latin typeface="Courier New"/>
                <a:ea typeface="Courier New"/>
                <a:cs typeface="Courier New"/>
                <a:sym typeface="Courier New"/>
              </a:rPr>
              <a:t>pokemon </a:t>
            </a:r>
            <a:endParaRPr i="1" sz="1000">
              <a:solidFill>
                <a:srgbClr val="DF8E1D"/>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000">
                <a:solidFill>
                  <a:srgbClr val="8839EF"/>
                </a:solidFill>
                <a:highlight>
                  <a:srgbClr val="EFF1F5"/>
                </a:highlight>
                <a:latin typeface="Courier New"/>
                <a:ea typeface="Courier New"/>
                <a:cs typeface="Courier New"/>
                <a:sym typeface="Courier New"/>
              </a:rPr>
              <a:t>where </a:t>
            </a:r>
            <a:r>
              <a:rPr lang="es-419" sz="1000">
                <a:solidFill>
                  <a:srgbClr val="4C4F69"/>
                </a:solidFill>
                <a:highlight>
                  <a:srgbClr val="EFF1F5"/>
                </a:highlight>
                <a:latin typeface="Courier New"/>
                <a:ea typeface="Courier New"/>
                <a:cs typeface="Courier New"/>
                <a:sym typeface="Courier New"/>
              </a:rPr>
              <a:t>pok_base_experience &gt; </a:t>
            </a:r>
            <a:r>
              <a:rPr lang="es-419" sz="1000">
                <a:solidFill>
                  <a:srgbClr val="FE640B"/>
                </a:solidFill>
                <a:highlight>
                  <a:srgbClr val="EFF1F5"/>
                </a:highlight>
                <a:latin typeface="Courier New"/>
                <a:ea typeface="Courier New"/>
                <a:cs typeface="Courier New"/>
                <a:sym typeface="Courier New"/>
              </a:rPr>
              <a:t>300</a:t>
            </a:r>
            <a:r>
              <a:rPr lang="es-419" sz="1000">
                <a:solidFill>
                  <a:srgbClr val="7C7F93"/>
                </a:solidFill>
                <a:highlight>
                  <a:srgbClr val="EFF1F5"/>
                </a:highlight>
                <a:latin typeface="Courier New"/>
                <a:ea typeface="Courier New"/>
                <a:cs typeface="Courier New"/>
                <a:sym typeface="Courier New"/>
              </a:rPr>
              <a:t>;</a:t>
            </a:r>
            <a:endParaRPr sz="1000">
              <a:solidFill>
                <a:srgbClr val="7C7F93"/>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38C7BD"/>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Después de crear el índice se muestra que la consulta solo se llevo acabo en 18 filas gracias al tipo de consulta RANGE, lo cual es una gran mejora respecto a la consulta ALL. que buscaba 722 filas.</a:t>
            </a:r>
            <a:endParaRPr/>
          </a:p>
        </p:txBody>
      </p:sp>
      <p:pic>
        <p:nvPicPr>
          <p:cNvPr id="719" name="Google Shape;719;p60"/>
          <p:cNvPicPr preferRelativeResize="0"/>
          <p:nvPr/>
        </p:nvPicPr>
        <p:blipFill>
          <a:blip r:embed="rId3">
            <a:alphaModFix/>
          </a:blip>
          <a:stretch>
            <a:fillRect/>
          </a:stretch>
        </p:blipFill>
        <p:spPr>
          <a:xfrm>
            <a:off x="6220375" y="705963"/>
            <a:ext cx="2476100" cy="2155262"/>
          </a:xfrm>
          <a:prstGeom prst="rect">
            <a:avLst/>
          </a:prstGeom>
          <a:noFill/>
          <a:ln>
            <a:noFill/>
          </a:ln>
        </p:spPr>
      </p:pic>
      <p:pic>
        <p:nvPicPr>
          <p:cNvPr id="720" name="Google Shape;720;p60"/>
          <p:cNvPicPr preferRelativeResize="0"/>
          <p:nvPr/>
        </p:nvPicPr>
        <p:blipFill>
          <a:blip r:embed="rId4">
            <a:alphaModFix/>
          </a:blip>
          <a:stretch>
            <a:fillRect/>
          </a:stretch>
        </p:blipFill>
        <p:spPr>
          <a:xfrm>
            <a:off x="606000" y="3727076"/>
            <a:ext cx="7931999" cy="1176900"/>
          </a:xfrm>
          <a:prstGeom prst="rect">
            <a:avLst/>
          </a:prstGeom>
          <a:noFill/>
          <a:ln>
            <a:noFill/>
          </a:ln>
        </p:spPr>
      </p:pic>
      <p:sp>
        <p:nvSpPr>
          <p:cNvPr id="721" name="Google Shape;721;p60"/>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722" name="Google Shape;72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1"/>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p:txBody>
      </p:sp>
      <p:sp>
        <p:nvSpPr>
          <p:cNvPr id="728" name="Google Shape;728;p61"/>
          <p:cNvSpPr txBox="1"/>
          <p:nvPr/>
        </p:nvSpPr>
        <p:spPr>
          <a:xfrm>
            <a:off x="985425" y="14746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729" name="Google Shape;729;p61"/>
          <p:cNvSpPr txBox="1"/>
          <p:nvPr/>
        </p:nvSpPr>
        <p:spPr>
          <a:xfrm>
            <a:off x="6307750" y="14746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730" name="Google Shape;730;p61"/>
          <p:cNvSpPr txBox="1"/>
          <p:nvPr/>
        </p:nvSpPr>
        <p:spPr>
          <a:xfrm>
            <a:off x="985425" y="4658500"/>
            <a:ext cx="7192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accent1"/>
                </a:solidFill>
                <a:latin typeface="Share Tech Mono"/>
                <a:ea typeface="Share Tech Mono"/>
                <a:cs typeface="Share Tech Mono"/>
                <a:sym typeface="Share Tech Mono"/>
              </a:rPr>
              <a:t>La creación del índice idx_pok_base_experience es la mejora más significativa.</a:t>
            </a:r>
            <a:endParaRPr sz="1300">
              <a:solidFill>
                <a:schemeClr val="accent1"/>
              </a:solidFill>
              <a:latin typeface="Share Tech Mono"/>
              <a:ea typeface="Share Tech Mono"/>
              <a:cs typeface="Share Tech Mono"/>
              <a:sym typeface="Share Tech Mono"/>
            </a:endParaRPr>
          </a:p>
        </p:txBody>
      </p:sp>
      <p:pic>
        <p:nvPicPr>
          <p:cNvPr id="731" name="Google Shape;731;p61"/>
          <p:cNvPicPr preferRelativeResize="0"/>
          <p:nvPr/>
        </p:nvPicPr>
        <p:blipFill>
          <a:blip r:embed="rId3">
            <a:alphaModFix/>
          </a:blip>
          <a:stretch>
            <a:fillRect/>
          </a:stretch>
        </p:blipFill>
        <p:spPr>
          <a:xfrm>
            <a:off x="603725" y="1804000"/>
            <a:ext cx="2094877" cy="2885050"/>
          </a:xfrm>
          <a:prstGeom prst="rect">
            <a:avLst/>
          </a:prstGeom>
          <a:noFill/>
          <a:ln>
            <a:noFill/>
          </a:ln>
        </p:spPr>
      </p:pic>
      <p:pic>
        <p:nvPicPr>
          <p:cNvPr id="732" name="Google Shape;732;p61"/>
          <p:cNvPicPr preferRelativeResize="0"/>
          <p:nvPr/>
        </p:nvPicPr>
        <p:blipFill>
          <a:blip r:embed="rId4">
            <a:alphaModFix/>
          </a:blip>
          <a:stretch>
            <a:fillRect/>
          </a:stretch>
        </p:blipFill>
        <p:spPr>
          <a:xfrm>
            <a:off x="5639975" y="1978812"/>
            <a:ext cx="2877774" cy="2504875"/>
          </a:xfrm>
          <a:prstGeom prst="rect">
            <a:avLst/>
          </a:prstGeom>
          <a:noFill/>
          <a:ln>
            <a:noFill/>
          </a:ln>
        </p:spPr>
      </p:pic>
      <p:cxnSp>
        <p:nvCxnSpPr>
          <p:cNvPr id="733" name="Google Shape;733;p61"/>
          <p:cNvCxnSpPr/>
          <p:nvPr/>
        </p:nvCxnSpPr>
        <p:spPr>
          <a:xfrm flipH="1" rot="10800000">
            <a:off x="2580325" y="3993150"/>
            <a:ext cx="3139500" cy="3630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61"/>
          <p:cNvCxnSpPr/>
          <p:nvPr/>
        </p:nvCxnSpPr>
        <p:spPr>
          <a:xfrm flipH="1" rot="10800000">
            <a:off x="2500475" y="3061025"/>
            <a:ext cx="3239100" cy="48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61"/>
          <p:cNvCxnSpPr/>
          <p:nvPr/>
        </p:nvCxnSpPr>
        <p:spPr>
          <a:xfrm flipH="1" rot="10800000">
            <a:off x="2530525" y="3458700"/>
            <a:ext cx="3239100" cy="4800"/>
          </a:xfrm>
          <a:prstGeom prst="straightConnector1">
            <a:avLst/>
          </a:prstGeom>
          <a:noFill/>
          <a:ln cap="flat" cmpd="sng" w="9525">
            <a:solidFill>
              <a:schemeClr val="dk2"/>
            </a:solidFill>
            <a:prstDash val="solid"/>
            <a:round/>
            <a:headEnd len="med" w="med" type="none"/>
            <a:tailEnd len="med" w="med" type="triangle"/>
          </a:ln>
        </p:spPr>
      </p:cxnSp>
      <p:sp>
        <p:nvSpPr>
          <p:cNvPr id="736" name="Google Shape;736;p61"/>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737" name="Google Shape;73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2"/>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a:p>
        </p:txBody>
      </p:sp>
      <p:sp>
        <p:nvSpPr>
          <p:cNvPr id="743" name="Google Shape;743;p62"/>
          <p:cNvSpPr txBox="1"/>
          <p:nvPr/>
        </p:nvSpPr>
        <p:spPr>
          <a:xfrm>
            <a:off x="1660000" y="128182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744" name="Google Shape;744;p62"/>
          <p:cNvSpPr txBox="1"/>
          <p:nvPr/>
        </p:nvSpPr>
        <p:spPr>
          <a:xfrm>
            <a:off x="1660000" y="338142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pic>
        <p:nvPicPr>
          <p:cNvPr id="745" name="Google Shape;745;p62"/>
          <p:cNvPicPr preferRelativeResize="0"/>
          <p:nvPr/>
        </p:nvPicPr>
        <p:blipFill>
          <a:blip r:embed="rId3">
            <a:alphaModFix/>
          </a:blip>
          <a:stretch>
            <a:fillRect/>
          </a:stretch>
        </p:blipFill>
        <p:spPr>
          <a:xfrm>
            <a:off x="606000" y="3727076"/>
            <a:ext cx="7931999" cy="1176900"/>
          </a:xfrm>
          <a:prstGeom prst="rect">
            <a:avLst/>
          </a:prstGeom>
          <a:noFill/>
          <a:ln>
            <a:noFill/>
          </a:ln>
        </p:spPr>
      </p:pic>
      <p:pic>
        <p:nvPicPr>
          <p:cNvPr id="746" name="Google Shape;746;p62"/>
          <p:cNvPicPr preferRelativeResize="0"/>
          <p:nvPr/>
        </p:nvPicPr>
        <p:blipFill>
          <a:blip r:embed="rId4">
            <a:alphaModFix/>
          </a:blip>
          <a:stretch>
            <a:fillRect/>
          </a:stretch>
        </p:blipFill>
        <p:spPr>
          <a:xfrm>
            <a:off x="720000" y="1890387"/>
            <a:ext cx="7069275" cy="1211875"/>
          </a:xfrm>
          <a:prstGeom prst="rect">
            <a:avLst/>
          </a:prstGeom>
          <a:noFill/>
          <a:ln>
            <a:noFill/>
          </a:ln>
        </p:spPr>
      </p:pic>
      <p:sp>
        <p:nvSpPr>
          <p:cNvPr id="747" name="Google Shape;747;p62"/>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748" name="Google Shape;74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3"/>
          <p:cNvSpPr txBox="1"/>
          <p:nvPr/>
        </p:nvSpPr>
        <p:spPr>
          <a:xfrm>
            <a:off x="2975250" y="1895050"/>
            <a:ext cx="3193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100">
                <a:solidFill>
                  <a:schemeClr val="dk2"/>
                </a:solidFill>
                <a:latin typeface="Share Tech Mono"/>
                <a:ea typeface="Share Tech Mono"/>
                <a:cs typeface="Share Tech Mono"/>
                <a:sym typeface="Share Tech Mono"/>
              </a:rPr>
              <a:t>Consulta 2</a:t>
            </a:r>
            <a:endParaRPr>
              <a:solidFill>
                <a:schemeClr val="dk2"/>
              </a:solidFill>
            </a:endParaRPr>
          </a:p>
        </p:txBody>
      </p:sp>
      <p:sp>
        <p:nvSpPr>
          <p:cNvPr id="754" name="Google Shape;75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4"/>
          <p:cNvSpPr txBox="1"/>
          <p:nvPr/>
        </p:nvSpPr>
        <p:spPr>
          <a:xfrm>
            <a:off x="815425" y="1244950"/>
            <a:ext cx="7818600" cy="3101700"/>
          </a:xfrm>
          <a:prstGeom prst="rect">
            <a:avLst/>
          </a:prstGeom>
          <a:noFill/>
          <a:ln>
            <a:noFill/>
          </a:ln>
        </p:spPr>
        <p:txBody>
          <a:bodyPr anchorCtr="0" anchor="t" bIns="91425" lIns="91425" spcFirstLastPara="1" rIns="91425" wrap="square" tIns="91425">
            <a:noAutofit/>
          </a:bodyPr>
          <a:lstStyle/>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Lenguaje natural</a:t>
            </a:r>
            <a:endParaRPr b="1" i="1" sz="1850">
              <a:solidFill>
                <a:schemeClr val="dk1"/>
              </a:solidFill>
              <a:latin typeface="Roboto"/>
              <a:ea typeface="Roboto"/>
              <a:cs typeface="Roboto"/>
              <a:sym typeface="Roboto"/>
            </a:endParaRPr>
          </a:p>
          <a:p>
            <a:pPr indent="0" lvl="0" marL="0" rtl="0" algn="l">
              <a:spcBef>
                <a:spcPts val="0"/>
              </a:spcBef>
              <a:spcAft>
                <a:spcPts val="0"/>
              </a:spcAft>
              <a:buNone/>
            </a:pPr>
            <a:r>
              <a:t/>
            </a:r>
            <a:endParaRPr i="1" sz="1050">
              <a:solidFill>
                <a:schemeClr val="dk1"/>
              </a:solidFill>
              <a:latin typeface="Roboto"/>
              <a:ea typeface="Roboto"/>
              <a:cs typeface="Roboto"/>
              <a:sym typeface="Roboto"/>
            </a:endParaRPr>
          </a:p>
          <a:p>
            <a:pPr indent="-342900" lvl="0" marL="914400" rtl="0" algn="l">
              <a:spcBef>
                <a:spcPts val="0"/>
              </a:spcBef>
              <a:spcAft>
                <a:spcPts val="0"/>
              </a:spcAft>
              <a:buClr>
                <a:schemeClr val="dk1"/>
              </a:buClr>
              <a:buSzPts val="1800"/>
              <a:buFont typeface="Roboto"/>
              <a:buAutoNum type="alphaLcPeriod"/>
            </a:pPr>
            <a:r>
              <a:rPr i="1" lang="es-419" sz="1800">
                <a:solidFill>
                  <a:schemeClr val="dk1"/>
                </a:solidFill>
                <a:latin typeface="Roboto"/>
                <a:ea typeface="Roboto"/>
                <a:cs typeface="Roboto"/>
                <a:sym typeface="Roboto"/>
              </a:rPr>
              <a:t>Generar una lista de pokemon que  sean identificados con su ID, nombre y que muestre el tipo de pokemon que pesen igual o menos de 79.0 , que sean tipo “ice” .</a:t>
            </a:r>
            <a:endParaRPr i="1" sz="1800">
              <a:solidFill>
                <a:schemeClr val="dk1"/>
              </a:solidFill>
              <a:latin typeface="Roboto"/>
              <a:ea typeface="Roboto"/>
              <a:cs typeface="Roboto"/>
              <a:sym typeface="Roboto"/>
            </a:endParaRPr>
          </a:p>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Sintaxis SQL</a:t>
            </a:r>
            <a:endParaRPr b="1" i="1" sz="1850">
              <a:solidFill>
                <a:schemeClr val="dk1"/>
              </a:solidFill>
              <a:latin typeface="Roboto"/>
              <a:ea typeface="Roboto"/>
              <a:cs typeface="Roboto"/>
              <a:sym typeface="Roboto"/>
            </a:endParaRPr>
          </a:p>
          <a:p>
            <a:pPr indent="457200" lvl="0" marL="457200" rtl="0" algn="l">
              <a:spcBef>
                <a:spcPts val="0"/>
              </a:spcBef>
              <a:spcAft>
                <a:spcPts val="0"/>
              </a:spcAft>
              <a:buNone/>
            </a:pPr>
            <a:r>
              <a:t/>
            </a:r>
            <a:endParaRPr sz="1800">
              <a:solidFill>
                <a:srgbClr val="BCBEC4"/>
              </a:solidFill>
              <a:highlight>
                <a:srgbClr val="1E1F22"/>
              </a:highlight>
              <a:latin typeface="Courier New"/>
              <a:ea typeface="Courier New"/>
              <a:cs typeface="Courier New"/>
              <a:sym typeface="Courier New"/>
            </a:endParaRPr>
          </a:p>
          <a:p>
            <a:pPr indent="457200" lvl="0" marL="457200" rtl="0" algn="l">
              <a:spcBef>
                <a:spcPts val="0"/>
              </a:spcBef>
              <a:spcAft>
                <a:spcPts val="0"/>
              </a:spcAft>
              <a:buNone/>
            </a:pPr>
            <a:r>
              <a:t/>
            </a:r>
            <a:endParaRPr sz="1800">
              <a:solidFill>
                <a:srgbClr val="CF8E6D"/>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s-419" sz="1050">
                <a:solidFill>
                  <a:schemeClr val="dk1"/>
                </a:solidFill>
                <a:latin typeface="Roboto"/>
                <a:ea typeface="Roboto"/>
                <a:cs typeface="Roboto"/>
                <a:sym typeface="Roboto"/>
              </a:rPr>
              <a:t> </a:t>
            </a:r>
            <a:endParaRPr sz="1050">
              <a:solidFill>
                <a:schemeClr val="dk1"/>
              </a:solidFill>
              <a:latin typeface="Roboto"/>
              <a:ea typeface="Roboto"/>
              <a:cs typeface="Roboto"/>
              <a:sym typeface="Roboto"/>
            </a:endParaRPr>
          </a:p>
        </p:txBody>
      </p:sp>
      <p:sp>
        <p:nvSpPr>
          <p:cNvPr id="760" name="Google Shape;760;p64"/>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100">
                <a:solidFill>
                  <a:schemeClr val="dk2"/>
                </a:solidFill>
                <a:latin typeface="Share Tech Mono"/>
                <a:ea typeface="Share Tech Mono"/>
                <a:cs typeface="Share Tech Mono"/>
                <a:sym typeface="Share Tech Mono"/>
              </a:rPr>
              <a:t>Consulta 2</a:t>
            </a:r>
            <a:endParaRPr>
              <a:solidFill>
                <a:schemeClr val="dk2"/>
              </a:solidFill>
            </a:endParaRPr>
          </a:p>
        </p:txBody>
      </p:sp>
      <p:sp>
        <p:nvSpPr>
          <p:cNvPr id="761" name="Google Shape;761;p64"/>
          <p:cNvSpPr txBox="1"/>
          <p:nvPr/>
        </p:nvSpPr>
        <p:spPr>
          <a:xfrm>
            <a:off x="1904775" y="2634625"/>
            <a:ext cx="6108300" cy="2401200"/>
          </a:xfrm>
          <a:prstGeom prst="rect">
            <a:avLst/>
          </a:prstGeom>
          <a:no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None/>
            </a:pPr>
            <a:r>
              <a:rPr lang="es-419" sz="1800">
                <a:solidFill>
                  <a:srgbClr val="CF8E6D"/>
                </a:solidFill>
                <a:highlight>
                  <a:srgbClr val="1E1F22"/>
                </a:highlight>
                <a:latin typeface="Courier New"/>
                <a:ea typeface="Courier New"/>
                <a:cs typeface="Courier New"/>
                <a:sym typeface="Courier New"/>
              </a:rPr>
              <a:t>SELECT</a:t>
            </a:r>
            <a:r>
              <a:rPr lang="es-419" sz="1800">
                <a:solidFill>
                  <a:schemeClr val="dk1"/>
                </a:solidFill>
              </a:rPr>
              <a:t> </a:t>
            </a:r>
            <a:r>
              <a:rPr lang="es-419" sz="1800">
                <a:solidFill>
                  <a:schemeClr val="dk1"/>
                </a:solidFill>
                <a:highlight>
                  <a:srgbClr val="1E1F22"/>
                </a:highlight>
                <a:latin typeface="Courier New"/>
                <a:ea typeface="Courier New"/>
                <a:cs typeface="Courier New"/>
                <a:sym typeface="Courier New"/>
              </a:rPr>
              <a:t>p</a:t>
            </a:r>
            <a:r>
              <a:rPr lang="es-419" sz="1800">
                <a:solidFill>
                  <a:srgbClr val="C77DBB"/>
                </a:solidFill>
                <a:highlight>
                  <a:srgbClr val="1E1F22"/>
                </a:highlight>
                <a:latin typeface="Courier New"/>
                <a:ea typeface="Courier New"/>
                <a:cs typeface="Courier New"/>
                <a:sym typeface="Courier New"/>
              </a:rPr>
              <a:t>.pok_id, </a:t>
            </a:r>
            <a:r>
              <a:rPr lang="es-419" sz="1800">
                <a:solidFill>
                  <a:schemeClr val="dk1"/>
                </a:solidFill>
                <a:highlight>
                  <a:srgbClr val="1E1F22"/>
                </a:highlight>
                <a:latin typeface="Courier New"/>
                <a:ea typeface="Courier New"/>
                <a:cs typeface="Courier New"/>
                <a:sym typeface="Courier New"/>
              </a:rPr>
              <a:t>p</a:t>
            </a:r>
            <a:r>
              <a:rPr lang="es-419" sz="1800">
                <a:solidFill>
                  <a:srgbClr val="C77DBB"/>
                </a:solidFill>
                <a:highlight>
                  <a:srgbClr val="1E1F22"/>
                </a:highlight>
                <a:latin typeface="Courier New"/>
                <a:ea typeface="Courier New"/>
                <a:cs typeface="Courier New"/>
                <a:sym typeface="Courier New"/>
              </a:rPr>
              <a:t>.pok_name, </a:t>
            </a:r>
            <a:r>
              <a:rPr lang="es-419" sz="1800">
                <a:solidFill>
                  <a:schemeClr val="dk1"/>
                </a:solidFill>
                <a:highlight>
                  <a:srgbClr val="1E1F22"/>
                </a:highlight>
                <a:latin typeface="Courier New"/>
                <a:ea typeface="Courier New"/>
                <a:cs typeface="Courier New"/>
                <a:sym typeface="Courier New"/>
              </a:rPr>
              <a:t>p</a:t>
            </a:r>
            <a:r>
              <a:rPr lang="es-419" sz="1800">
                <a:solidFill>
                  <a:srgbClr val="C77DBB"/>
                </a:solidFill>
                <a:highlight>
                  <a:srgbClr val="1E1F22"/>
                </a:highlight>
                <a:latin typeface="Courier New"/>
                <a:ea typeface="Courier New"/>
                <a:cs typeface="Courier New"/>
                <a:sym typeface="Courier New"/>
              </a:rPr>
              <a:t>.pok_weight</a:t>
            </a:r>
            <a:endParaRPr sz="1800">
              <a:solidFill>
                <a:srgbClr val="C77DBB"/>
              </a:solidFill>
              <a:highlight>
                <a:srgbClr val="0D0D0D"/>
              </a:highlight>
              <a:latin typeface="Courier New"/>
              <a:ea typeface="Courier New"/>
              <a:cs typeface="Courier New"/>
              <a:sym typeface="Courier New"/>
            </a:endParaRPr>
          </a:p>
          <a:p>
            <a:pPr indent="0" lvl="0" marL="0" rtl="0" algn="l">
              <a:spcBef>
                <a:spcPts val="0"/>
              </a:spcBef>
              <a:spcAft>
                <a:spcPts val="0"/>
              </a:spcAft>
              <a:buNone/>
            </a:pPr>
            <a:r>
              <a:rPr lang="es-419" sz="1800">
                <a:solidFill>
                  <a:srgbClr val="CF8E6D"/>
                </a:solidFill>
                <a:highlight>
                  <a:srgbClr val="0D0D0D"/>
                </a:highlight>
                <a:latin typeface="Courier New"/>
                <a:ea typeface="Courier New"/>
                <a:cs typeface="Courier New"/>
                <a:sym typeface="Courier New"/>
              </a:rPr>
              <a:t>FROM</a:t>
            </a:r>
            <a:r>
              <a:rPr lang="es-419" sz="1800">
                <a:solidFill>
                  <a:schemeClr val="dk1"/>
                </a:solidFill>
                <a:highlight>
                  <a:srgbClr val="0D0D0D"/>
                </a:highlight>
              </a:rPr>
              <a:t> pokemon p, types t, pokemon_types pt</a:t>
            </a:r>
            <a:endParaRPr sz="1800">
              <a:solidFill>
                <a:schemeClr val="dk1"/>
              </a:solidFill>
              <a:highlight>
                <a:srgbClr val="0D0D0D"/>
              </a:highlight>
            </a:endParaRPr>
          </a:p>
          <a:p>
            <a:pPr indent="0" lvl="0" marL="914400" marR="0" rtl="0" algn="l">
              <a:lnSpc>
                <a:spcPct val="100000"/>
              </a:lnSpc>
              <a:spcBef>
                <a:spcPts val="0"/>
              </a:spcBef>
              <a:spcAft>
                <a:spcPts val="0"/>
              </a:spcAft>
              <a:buNone/>
            </a:pPr>
            <a:r>
              <a:rPr lang="es-419" sz="1800">
                <a:solidFill>
                  <a:srgbClr val="CF8E6D"/>
                </a:solidFill>
                <a:highlight>
                  <a:srgbClr val="0D0D0D"/>
                </a:highlight>
                <a:latin typeface="Courier New"/>
                <a:ea typeface="Courier New"/>
                <a:cs typeface="Courier New"/>
                <a:sym typeface="Courier New"/>
              </a:rPr>
              <a:t>WHERE</a:t>
            </a:r>
            <a:r>
              <a:rPr lang="es-419" sz="1800">
                <a:solidFill>
                  <a:schemeClr val="dk1"/>
                </a:solidFill>
                <a:highlight>
                  <a:srgbClr val="0D0D0D"/>
                </a:highlight>
              </a:rPr>
              <a:t> p.</a:t>
            </a:r>
            <a:r>
              <a:rPr lang="es-419" sz="1800">
                <a:solidFill>
                  <a:srgbClr val="C77DBB"/>
                </a:solidFill>
                <a:highlight>
                  <a:srgbClr val="0D0D0D"/>
                </a:highlight>
                <a:latin typeface="Courier New"/>
                <a:ea typeface="Courier New"/>
                <a:cs typeface="Courier New"/>
                <a:sym typeface="Courier New"/>
              </a:rPr>
              <a:t>pok_weight</a:t>
            </a:r>
            <a:r>
              <a:rPr lang="es-419" sz="1800">
                <a:solidFill>
                  <a:schemeClr val="dk1"/>
                </a:solidFill>
                <a:highlight>
                  <a:srgbClr val="0D0D0D"/>
                </a:highlight>
              </a:rPr>
              <a:t> &lt;= </a:t>
            </a:r>
            <a:r>
              <a:rPr lang="es-419" sz="1800">
                <a:solidFill>
                  <a:srgbClr val="40A02B"/>
                </a:solidFill>
                <a:highlight>
                  <a:srgbClr val="0D0D0D"/>
                </a:highlight>
              </a:rPr>
              <a:t>79</a:t>
            </a:r>
            <a:endParaRPr sz="1800">
              <a:solidFill>
                <a:srgbClr val="40A02B"/>
              </a:solidFill>
              <a:highlight>
                <a:srgbClr val="0D0D0D"/>
              </a:highlight>
            </a:endParaRPr>
          </a:p>
          <a:p>
            <a:pPr indent="0" lvl="0" marL="914400" marR="0" rtl="0" algn="l">
              <a:lnSpc>
                <a:spcPct val="100000"/>
              </a:lnSpc>
              <a:spcBef>
                <a:spcPts val="0"/>
              </a:spcBef>
              <a:spcAft>
                <a:spcPts val="0"/>
              </a:spcAft>
              <a:buNone/>
            </a:pPr>
            <a:r>
              <a:rPr lang="es-419" sz="1800">
                <a:solidFill>
                  <a:srgbClr val="CF8E6D"/>
                </a:solidFill>
                <a:highlight>
                  <a:srgbClr val="0D0D0D"/>
                </a:highlight>
                <a:latin typeface="Courier New"/>
                <a:ea typeface="Courier New"/>
                <a:cs typeface="Courier New"/>
                <a:sym typeface="Courier New"/>
              </a:rPr>
              <a:t>AND</a:t>
            </a:r>
            <a:r>
              <a:rPr lang="es-419" sz="1800">
                <a:solidFill>
                  <a:schemeClr val="dk1"/>
                </a:solidFill>
                <a:highlight>
                  <a:srgbClr val="0D0D0D"/>
                </a:highlight>
              </a:rPr>
              <a:t> t.</a:t>
            </a:r>
            <a:r>
              <a:rPr lang="es-419" sz="1800">
                <a:solidFill>
                  <a:srgbClr val="C77DBB"/>
                </a:solidFill>
                <a:highlight>
                  <a:srgbClr val="0D0D0D"/>
                </a:highlight>
                <a:latin typeface="Courier New"/>
                <a:ea typeface="Courier New"/>
                <a:cs typeface="Courier New"/>
                <a:sym typeface="Courier New"/>
              </a:rPr>
              <a:t>type_name</a:t>
            </a:r>
            <a:r>
              <a:rPr lang="es-419" sz="1800">
                <a:solidFill>
                  <a:schemeClr val="dk1"/>
                </a:solidFill>
                <a:highlight>
                  <a:srgbClr val="0D0D0D"/>
                </a:highlight>
              </a:rPr>
              <a:t> = </a:t>
            </a:r>
            <a:r>
              <a:rPr lang="es-419" sz="1800">
                <a:solidFill>
                  <a:srgbClr val="40A02B"/>
                </a:solidFill>
                <a:highlight>
                  <a:srgbClr val="0D0D0D"/>
                </a:highlight>
              </a:rPr>
              <a:t>'ice'</a:t>
            </a:r>
            <a:endParaRPr sz="1800">
              <a:solidFill>
                <a:srgbClr val="40A02B"/>
              </a:solidFill>
              <a:highlight>
                <a:srgbClr val="0D0D0D"/>
              </a:highlight>
            </a:endParaRPr>
          </a:p>
          <a:p>
            <a:pPr indent="0" lvl="0" marL="914400" marR="0" rtl="0" algn="l">
              <a:lnSpc>
                <a:spcPct val="100000"/>
              </a:lnSpc>
              <a:spcBef>
                <a:spcPts val="0"/>
              </a:spcBef>
              <a:spcAft>
                <a:spcPts val="0"/>
              </a:spcAft>
              <a:buNone/>
            </a:pPr>
            <a:r>
              <a:rPr lang="es-419" sz="1800">
                <a:solidFill>
                  <a:srgbClr val="CF8E6D"/>
                </a:solidFill>
                <a:highlight>
                  <a:srgbClr val="0D0D0D"/>
                </a:highlight>
                <a:latin typeface="Courier New"/>
                <a:ea typeface="Courier New"/>
                <a:cs typeface="Courier New"/>
                <a:sym typeface="Courier New"/>
              </a:rPr>
              <a:t>AND</a:t>
            </a:r>
            <a:r>
              <a:rPr lang="es-419" sz="1800">
                <a:solidFill>
                  <a:schemeClr val="dk1"/>
                </a:solidFill>
                <a:highlight>
                  <a:srgbClr val="0D0D0D"/>
                </a:highlight>
              </a:rPr>
              <a:t> t</a:t>
            </a:r>
            <a:r>
              <a:rPr lang="es-419" sz="1800">
                <a:solidFill>
                  <a:srgbClr val="C77DBB"/>
                </a:solidFill>
                <a:highlight>
                  <a:srgbClr val="0D0D0D"/>
                </a:highlight>
                <a:latin typeface="Courier New"/>
                <a:ea typeface="Courier New"/>
                <a:cs typeface="Courier New"/>
                <a:sym typeface="Courier New"/>
              </a:rPr>
              <a:t>.type_id</a:t>
            </a:r>
            <a:r>
              <a:rPr lang="es-419" sz="1800">
                <a:solidFill>
                  <a:schemeClr val="dk1"/>
                </a:solidFill>
                <a:highlight>
                  <a:srgbClr val="0D0D0D"/>
                </a:highlight>
              </a:rPr>
              <a:t> = pt</a:t>
            </a:r>
            <a:r>
              <a:rPr lang="es-419" sz="1800">
                <a:solidFill>
                  <a:srgbClr val="C77DBB"/>
                </a:solidFill>
                <a:highlight>
                  <a:srgbClr val="0D0D0D"/>
                </a:highlight>
                <a:latin typeface="Courier New"/>
                <a:ea typeface="Courier New"/>
                <a:cs typeface="Courier New"/>
                <a:sym typeface="Courier New"/>
              </a:rPr>
              <a:t>.type_id</a:t>
            </a:r>
            <a:endParaRPr sz="1800">
              <a:solidFill>
                <a:srgbClr val="C77DBB"/>
              </a:solidFill>
              <a:highlight>
                <a:srgbClr val="0D0D0D"/>
              </a:highlight>
              <a:latin typeface="Courier New"/>
              <a:ea typeface="Courier New"/>
              <a:cs typeface="Courier New"/>
              <a:sym typeface="Courier New"/>
            </a:endParaRPr>
          </a:p>
          <a:p>
            <a:pPr indent="0" lvl="0" marL="914400" marR="0" rtl="0" algn="l">
              <a:lnSpc>
                <a:spcPct val="100000"/>
              </a:lnSpc>
              <a:spcBef>
                <a:spcPts val="0"/>
              </a:spcBef>
              <a:spcAft>
                <a:spcPts val="0"/>
              </a:spcAft>
              <a:buNone/>
            </a:pPr>
            <a:r>
              <a:rPr lang="es-419" sz="1800">
                <a:solidFill>
                  <a:srgbClr val="CF8E6D"/>
                </a:solidFill>
                <a:highlight>
                  <a:srgbClr val="0D0D0D"/>
                </a:highlight>
                <a:latin typeface="Courier New"/>
                <a:ea typeface="Courier New"/>
                <a:cs typeface="Courier New"/>
                <a:sym typeface="Courier New"/>
              </a:rPr>
              <a:t>AND</a:t>
            </a:r>
            <a:r>
              <a:rPr lang="es-419" sz="1800">
                <a:solidFill>
                  <a:schemeClr val="dk1"/>
                </a:solidFill>
                <a:highlight>
                  <a:srgbClr val="0D0D0D"/>
                </a:highlight>
              </a:rPr>
              <a:t> p.</a:t>
            </a:r>
            <a:r>
              <a:rPr lang="es-419" sz="1800">
                <a:solidFill>
                  <a:srgbClr val="C77DBB"/>
                </a:solidFill>
                <a:highlight>
                  <a:srgbClr val="0D0D0D"/>
                </a:highlight>
                <a:latin typeface="Courier New"/>
                <a:ea typeface="Courier New"/>
                <a:cs typeface="Courier New"/>
                <a:sym typeface="Courier New"/>
              </a:rPr>
              <a:t>pok_id</a:t>
            </a:r>
            <a:r>
              <a:rPr lang="es-419" sz="1800">
                <a:solidFill>
                  <a:schemeClr val="dk1"/>
                </a:solidFill>
                <a:highlight>
                  <a:srgbClr val="0D0D0D"/>
                </a:highlight>
              </a:rPr>
              <a:t> = pt.</a:t>
            </a:r>
            <a:r>
              <a:rPr lang="es-419" sz="1800">
                <a:solidFill>
                  <a:srgbClr val="C77DBB"/>
                </a:solidFill>
                <a:highlight>
                  <a:srgbClr val="0D0D0D"/>
                </a:highlight>
                <a:latin typeface="Courier New"/>
                <a:ea typeface="Courier New"/>
                <a:cs typeface="Courier New"/>
                <a:sym typeface="Courier New"/>
              </a:rPr>
              <a:t>pok_id</a:t>
            </a:r>
            <a:r>
              <a:rPr lang="es-419" sz="1800">
                <a:solidFill>
                  <a:schemeClr val="dk1"/>
                </a:solidFill>
                <a:highlight>
                  <a:srgbClr val="0D0D0D"/>
                </a:highlight>
              </a:rPr>
              <a:t>;</a:t>
            </a:r>
            <a:endParaRPr sz="1800">
              <a:solidFill>
                <a:schemeClr val="dk1"/>
              </a:solidFill>
              <a:highlight>
                <a:srgbClr val="0D0D0D"/>
              </a:highlight>
            </a:endParaRPr>
          </a:p>
          <a:p>
            <a:pPr indent="0" lvl="0" marL="0" rtl="0" algn="l">
              <a:spcBef>
                <a:spcPts val="0"/>
              </a:spcBef>
              <a:spcAft>
                <a:spcPts val="0"/>
              </a:spcAft>
              <a:buNone/>
            </a:pPr>
            <a:r>
              <a:t/>
            </a:r>
            <a:endParaRPr sz="1800"/>
          </a:p>
        </p:txBody>
      </p:sp>
      <p:sp>
        <p:nvSpPr>
          <p:cNvPr id="762" name="Google Shape;76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5"/>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768" name="Google Shape;768;p65"/>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p:txBody>
      </p:sp>
      <p:sp>
        <p:nvSpPr>
          <p:cNvPr id="769" name="Google Shape;769;p65"/>
          <p:cNvSpPr txBox="1"/>
          <p:nvPr/>
        </p:nvSpPr>
        <p:spPr>
          <a:xfrm>
            <a:off x="5720588" y="59447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sp>
        <p:nvSpPr>
          <p:cNvPr id="770" name="Google Shape;770;p65"/>
          <p:cNvSpPr txBox="1"/>
          <p:nvPr/>
        </p:nvSpPr>
        <p:spPr>
          <a:xfrm>
            <a:off x="525550" y="3102825"/>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771" name="Google Shape;771;p65"/>
          <p:cNvSpPr txBox="1"/>
          <p:nvPr/>
        </p:nvSpPr>
        <p:spPr>
          <a:xfrm>
            <a:off x="364175" y="17064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ALL,ref, eq_REF </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a:t>
            </a:r>
            <a:r>
              <a:rPr b="1" lang="es-419" sz="1200">
                <a:solidFill>
                  <a:schemeClr val="accent1"/>
                </a:solidFill>
                <a:latin typeface="Share Tech Mono"/>
                <a:ea typeface="Share Tech Mono"/>
                <a:cs typeface="Share Tech Mono"/>
                <a:sym typeface="Share Tech Mono"/>
              </a:rPr>
              <a:t>NULL, type_id, PRIMARY</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20,68,1</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772" name="Google Shape;772;p65"/>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pic>
        <p:nvPicPr>
          <p:cNvPr id="773" name="Google Shape;773;p65"/>
          <p:cNvPicPr preferRelativeResize="0"/>
          <p:nvPr/>
        </p:nvPicPr>
        <p:blipFill rotWithShape="1">
          <a:blip r:embed="rId3">
            <a:alphaModFix/>
          </a:blip>
          <a:srcRect b="63605" l="0" r="4498" t="20991"/>
          <a:stretch/>
        </p:blipFill>
        <p:spPr>
          <a:xfrm>
            <a:off x="364175" y="3487725"/>
            <a:ext cx="8392670" cy="738900"/>
          </a:xfrm>
          <a:prstGeom prst="rect">
            <a:avLst/>
          </a:prstGeom>
          <a:noFill/>
          <a:ln>
            <a:noFill/>
          </a:ln>
        </p:spPr>
      </p:pic>
      <p:sp>
        <p:nvSpPr>
          <p:cNvPr id="774" name="Google Shape;774;p65"/>
          <p:cNvSpPr/>
          <p:nvPr/>
        </p:nvSpPr>
        <p:spPr>
          <a:xfrm>
            <a:off x="2717750" y="3649875"/>
            <a:ext cx="336900" cy="5727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pic>
        <p:nvPicPr>
          <p:cNvPr id="775" name="Google Shape;775;p65"/>
          <p:cNvPicPr preferRelativeResize="0"/>
          <p:nvPr/>
        </p:nvPicPr>
        <p:blipFill>
          <a:blip r:embed="rId4">
            <a:alphaModFix/>
          </a:blip>
          <a:stretch>
            <a:fillRect/>
          </a:stretch>
        </p:blipFill>
        <p:spPr>
          <a:xfrm>
            <a:off x="4211350" y="1334800"/>
            <a:ext cx="4340750" cy="1127625"/>
          </a:xfrm>
          <a:prstGeom prst="rect">
            <a:avLst/>
          </a:prstGeom>
          <a:noFill/>
          <a:ln>
            <a:noFill/>
          </a:ln>
        </p:spPr>
      </p:pic>
      <p:sp>
        <p:nvSpPr>
          <p:cNvPr id="776" name="Google Shape;776;p65"/>
          <p:cNvSpPr/>
          <p:nvPr/>
        </p:nvSpPr>
        <p:spPr>
          <a:xfrm>
            <a:off x="4318875" y="3649875"/>
            <a:ext cx="1318800" cy="5727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777" name="Google Shape;777;p65"/>
          <p:cNvSpPr/>
          <p:nvPr/>
        </p:nvSpPr>
        <p:spPr>
          <a:xfrm>
            <a:off x="7103975" y="3649875"/>
            <a:ext cx="336900" cy="5727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778" name="Google Shape;778;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784" name="Google Shape;784;p66"/>
          <p:cNvSpPr txBox="1"/>
          <p:nvPr>
            <p:ph idx="1" type="body"/>
          </p:nvPr>
        </p:nvSpPr>
        <p:spPr>
          <a:xfrm>
            <a:off x="4019100" y="1402500"/>
            <a:ext cx="44049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explain nos está informando que la consulta es simple, además nos dice que  es de tipo ALL eso quiere decir que está buscando en toda la tabla y eso es costoso, porque está buscando en las 20 filas.</a:t>
            </a:r>
            <a:r>
              <a:rPr lang="es-419"/>
              <a:t>eq_ref,</a:t>
            </a:r>
            <a:r>
              <a:rPr lang="es-419"/>
              <a:t> se produce cuando se realiza una búsqueda utilizando una clave única o una clave primaria.</a:t>
            </a:r>
            <a:endParaRPr/>
          </a:p>
          <a:p>
            <a:pPr indent="0" lvl="0" marL="0" rtl="0" algn="l">
              <a:spcBef>
                <a:spcPts val="0"/>
              </a:spcBef>
              <a:spcAft>
                <a:spcPts val="0"/>
              </a:spcAft>
              <a:buNone/>
            </a:pPr>
            <a:r>
              <a:rPr lang="es-419"/>
              <a:t>ref,se utiliza cuando se busca utilizando un índice no único.[2]</a:t>
            </a:r>
            <a:r>
              <a:rPr lang="es-419"/>
              <a:t> </a:t>
            </a:r>
            <a:endParaRPr/>
          </a:p>
          <a:p>
            <a:pPr indent="0" lvl="0" marL="0" rtl="0" algn="l">
              <a:spcBef>
                <a:spcPts val="0"/>
              </a:spcBef>
              <a:spcAft>
                <a:spcPts val="0"/>
              </a:spcAft>
              <a:buNone/>
            </a:pPr>
            <a:r>
              <a:rPr lang="es-419"/>
              <a:t>Para  mejorar la consulta vamos a crear un índice, esto nos permitirá optimizar y recuperar los datos de manera más eficiente. Así no tendremos que buscar en toda la tabla. </a:t>
            </a:r>
            <a:endParaRPr/>
          </a:p>
          <a:p>
            <a:pPr indent="0" lvl="0" marL="0" rtl="0" algn="l">
              <a:spcBef>
                <a:spcPts val="0"/>
              </a:spcBef>
              <a:spcAft>
                <a:spcPts val="0"/>
              </a:spcAft>
              <a:buNone/>
            </a:pPr>
            <a:r>
              <a:rPr lang="es-419"/>
              <a:t>Para la optimización se sugiere tener un índice en la columna </a:t>
            </a:r>
            <a:r>
              <a:rPr b="1" lang="es-419"/>
              <a:t>pok_weight,type_name. Con la optimización </a:t>
            </a:r>
            <a:r>
              <a:rPr lang="es-419"/>
              <a:t>también esperamos bajar el costo del Query,</a:t>
            </a:r>
            <a:endParaRPr/>
          </a:p>
        </p:txBody>
      </p:sp>
      <p:sp>
        <p:nvSpPr>
          <p:cNvPr id="785" name="Google Shape;785;p66"/>
          <p:cNvSpPr txBox="1"/>
          <p:nvPr/>
        </p:nvSpPr>
        <p:spPr>
          <a:xfrm>
            <a:off x="391500" y="168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pic>
        <p:nvPicPr>
          <p:cNvPr id="786" name="Google Shape;786;p66"/>
          <p:cNvPicPr preferRelativeResize="0"/>
          <p:nvPr/>
        </p:nvPicPr>
        <p:blipFill>
          <a:blip r:embed="rId3">
            <a:alphaModFix/>
          </a:blip>
          <a:stretch>
            <a:fillRect/>
          </a:stretch>
        </p:blipFill>
        <p:spPr>
          <a:xfrm>
            <a:off x="488925" y="1653775"/>
            <a:ext cx="3423825" cy="1947825"/>
          </a:xfrm>
          <a:prstGeom prst="rect">
            <a:avLst/>
          </a:prstGeom>
          <a:noFill/>
          <a:ln>
            <a:noFill/>
          </a:ln>
        </p:spPr>
      </p:pic>
      <p:sp>
        <p:nvSpPr>
          <p:cNvPr id="787" name="Google Shape;787;p66"/>
          <p:cNvSpPr txBox="1"/>
          <p:nvPr/>
        </p:nvSpPr>
        <p:spPr>
          <a:xfrm>
            <a:off x="391500" y="4717925"/>
            <a:ext cx="8759700" cy="292500"/>
          </a:xfrm>
          <a:prstGeom prst="rect">
            <a:avLst/>
          </a:prstGeom>
          <a:noFill/>
          <a:ln>
            <a:noFill/>
          </a:ln>
        </p:spPr>
        <p:txBody>
          <a:bodyPr anchorCtr="0" anchor="t" bIns="91425" lIns="91425" spcFirstLastPara="1" rIns="91425" wrap="square" tIns="91425">
            <a:spAutoFit/>
          </a:bodyPr>
          <a:lstStyle/>
          <a:p>
            <a:pPr indent="-12700" lvl="0" marL="355600" rtl="0" algn="l">
              <a:lnSpc>
                <a:spcPct val="115000"/>
              </a:lnSpc>
              <a:spcBef>
                <a:spcPts val="1200"/>
              </a:spcBef>
              <a:spcAft>
                <a:spcPts val="1200"/>
              </a:spcAft>
              <a:buNone/>
            </a:pPr>
            <a:r>
              <a:rPr lang="es-419" sz="700">
                <a:solidFill>
                  <a:schemeClr val="dk1"/>
                </a:solidFill>
              </a:rPr>
              <a:t>[2]</a:t>
            </a:r>
            <a:r>
              <a:rPr lang="es-419" sz="700">
                <a:solidFill>
                  <a:schemeClr val="dk1"/>
                </a:solidFill>
              </a:rPr>
              <a:t>(2011,Enero ). </a:t>
            </a:r>
            <a:r>
              <a:rPr i="1" lang="es-419" sz="700">
                <a:solidFill>
                  <a:schemeClr val="dk1"/>
                </a:solidFill>
              </a:rPr>
              <a:t>What does eq_ref and REF types mean in mysql explain</a:t>
            </a:r>
            <a:r>
              <a:rPr lang="es-419" sz="700">
                <a:solidFill>
                  <a:schemeClr val="dk1"/>
                </a:solidFill>
              </a:rPr>
              <a:t>. Stack Overflow. https://stackoverflow.com/questions/4508055/what-does-eq-ref-and-ref-types-mean-in-mysql-explain</a:t>
            </a:r>
            <a:endParaRPr sz="700">
              <a:solidFill>
                <a:schemeClr val="dk1"/>
              </a:solidFill>
            </a:endParaRPr>
          </a:p>
        </p:txBody>
      </p:sp>
      <p:sp>
        <p:nvSpPr>
          <p:cNvPr id="788" name="Google Shape;78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7"/>
          <p:cNvSpPr txBox="1"/>
          <p:nvPr>
            <p:ph idx="1" type="body"/>
          </p:nvPr>
        </p:nvSpPr>
        <p:spPr>
          <a:xfrm>
            <a:off x="535975" y="543000"/>
            <a:ext cx="23538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300">
                <a:solidFill>
                  <a:schemeClr val="dk2"/>
                </a:solidFill>
              </a:rPr>
              <a:t>Creación de un Índice.</a:t>
            </a:r>
            <a:endParaRPr b="1" sz="1300">
              <a:solidFill>
                <a:schemeClr val="dk2"/>
              </a:solidFill>
            </a:endParaRPr>
          </a:p>
          <a:p>
            <a:pPr indent="0" lvl="0" marL="0" rtl="0" algn="l">
              <a:spcBef>
                <a:spcPts val="0"/>
              </a:spcBef>
              <a:spcAft>
                <a:spcPts val="0"/>
              </a:spcAft>
              <a:buNone/>
            </a:pPr>
            <a:r>
              <a:rPr b="1" lang="es-419" sz="1300">
                <a:solidFill>
                  <a:schemeClr val="dk2"/>
                </a:solidFill>
              </a:rPr>
              <a:t> </a:t>
            </a:r>
            <a:endParaRPr b="1" sz="1300"/>
          </a:p>
        </p:txBody>
      </p:sp>
      <p:sp>
        <p:nvSpPr>
          <p:cNvPr id="794" name="Google Shape;794;p67"/>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sp>
        <p:nvSpPr>
          <p:cNvPr id="795" name="Google Shape;795;p67"/>
          <p:cNvSpPr txBox="1"/>
          <p:nvPr/>
        </p:nvSpPr>
        <p:spPr>
          <a:xfrm>
            <a:off x="5583825" y="2100100"/>
            <a:ext cx="3000000" cy="17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Al crear los índices vemos que mejora los costos, pero tambien en las filas, ya no busca en 29, si no en 14. De 136 a 68 y de 20 a 1 y esto es gracias el type ref, ya no es ALL, sino ref que es una mejora. Porque ref  se utiliza un índice para buscar filas que cumplan con la condición. Además, bajamos los costos.</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796" name="Google Shape;796;p67"/>
          <p:cNvSpPr txBox="1"/>
          <p:nvPr/>
        </p:nvSpPr>
        <p:spPr>
          <a:xfrm>
            <a:off x="367125" y="912300"/>
            <a:ext cx="6087300" cy="13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idx_pokemon_weight ON pokemon (pok_weight);</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idx_types_name ON types (type_name);</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idx_pokemon_types_pok_id ON pokemon_types (pok_id);</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F8E6D"/>
              </a:solidFill>
              <a:highlight>
                <a:srgbClr val="1E1F22"/>
              </a:highlight>
              <a:latin typeface="Courier New"/>
              <a:ea typeface="Courier New"/>
              <a:cs typeface="Courier New"/>
              <a:sym typeface="Courier New"/>
            </a:endParaRPr>
          </a:p>
        </p:txBody>
      </p:sp>
      <p:sp>
        <p:nvSpPr>
          <p:cNvPr id="797" name="Google Shape;797;p67"/>
          <p:cNvSpPr txBox="1"/>
          <p:nvPr/>
        </p:nvSpPr>
        <p:spPr>
          <a:xfrm>
            <a:off x="454825" y="1785675"/>
            <a:ext cx="25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Reescritura de consulta.</a:t>
            </a:r>
            <a:endParaRPr b="1" sz="1300">
              <a:solidFill>
                <a:schemeClr val="dk2"/>
              </a:solidFill>
              <a:latin typeface="Share Tech Mono"/>
              <a:ea typeface="Share Tech Mono"/>
              <a:cs typeface="Share Tech Mono"/>
              <a:sym typeface="Share Tech Mono"/>
            </a:endParaRPr>
          </a:p>
        </p:txBody>
      </p:sp>
      <p:pic>
        <p:nvPicPr>
          <p:cNvPr id="798" name="Google Shape;798;p67"/>
          <p:cNvPicPr preferRelativeResize="0"/>
          <p:nvPr/>
        </p:nvPicPr>
        <p:blipFill>
          <a:blip r:embed="rId3">
            <a:alphaModFix/>
          </a:blip>
          <a:stretch>
            <a:fillRect/>
          </a:stretch>
        </p:blipFill>
        <p:spPr>
          <a:xfrm>
            <a:off x="96250" y="4003599"/>
            <a:ext cx="8839200" cy="992064"/>
          </a:xfrm>
          <a:prstGeom prst="rect">
            <a:avLst/>
          </a:prstGeom>
          <a:noFill/>
          <a:ln>
            <a:noFill/>
          </a:ln>
        </p:spPr>
      </p:pic>
      <p:sp>
        <p:nvSpPr>
          <p:cNvPr id="799" name="Google Shape;799;p67"/>
          <p:cNvSpPr/>
          <p:nvPr/>
        </p:nvSpPr>
        <p:spPr>
          <a:xfrm>
            <a:off x="2347150" y="4301225"/>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00" name="Google Shape;800;p67"/>
          <p:cNvSpPr/>
          <p:nvPr/>
        </p:nvSpPr>
        <p:spPr>
          <a:xfrm>
            <a:off x="7351150" y="4301225"/>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01" name="Google Shape;801;p67"/>
          <p:cNvSpPr/>
          <p:nvPr/>
        </p:nvSpPr>
        <p:spPr>
          <a:xfrm>
            <a:off x="5066475" y="4301225"/>
            <a:ext cx="9192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02" name="Google Shape;802;p67"/>
          <p:cNvSpPr txBox="1"/>
          <p:nvPr/>
        </p:nvSpPr>
        <p:spPr>
          <a:xfrm>
            <a:off x="454825" y="2047050"/>
            <a:ext cx="4798500" cy="1899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lang="es-419" sz="1200">
                <a:solidFill>
                  <a:srgbClr val="CF8E6D"/>
                </a:solidFill>
                <a:latin typeface="Courier New"/>
                <a:ea typeface="Courier New"/>
                <a:cs typeface="Courier New"/>
                <a:sym typeface="Courier New"/>
              </a:rPr>
              <a:t>SELECT</a:t>
            </a:r>
            <a:r>
              <a:rPr lang="es-419" sz="1500">
                <a:solidFill>
                  <a:schemeClr val="dk1"/>
                </a:solidFill>
              </a:rPr>
              <a:t> p</a:t>
            </a:r>
            <a:r>
              <a:rPr lang="es-419" sz="1500">
                <a:solidFill>
                  <a:schemeClr val="dk1"/>
                </a:solidFill>
                <a:latin typeface="Courier New"/>
                <a:ea typeface="Courier New"/>
                <a:cs typeface="Courier New"/>
                <a:sym typeface="Courier New"/>
              </a:rPr>
              <a:t>.</a:t>
            </a:r>
            <a:r>
              <a:rPr lang="es-419" sz="1500">
                <a:solidFill>
                  <a:srgbClr val="C77DBB"/>
                </a:solidFill>
                <a:latin typeface="Courier New"/>
                <a:ea typeface="Courier New"/>
                <a:cs typeface="Courier New"/>
                <a:sym typeface="Courier New"/>
              </a:rPr>
              <a:t>pok_id</a:t>
            </a:r>
            <a:r>
              <a:rPr lang="es-419" sz="1500">
                <a:solidFill>
                  <a:schemeClr val="dk1"/>
                </a:solidFill>
              </a:rPr>
              <a:t>, p</a:t>
            </a:r>
            <a:r>
              <a:rPr lang="es-419" sz="1500">
                <a:solidFill>
                  <a:srgbClr val="C77DBB"/>
                </a:solidFill>
                <a:latin typeface="Courier New"/>
                <a:ea typeface="Courier New"/>
                <a:cs typeface="Courier New"/>
                <a:sym typeface="Courier New"/>
              </a:rPr>
              <a:t>.pok_name</a:t>
            </a:r>
            <a:r>
              <a:rPr lang="es-419" sz="1500">
                <a:solidFill>
                  <a:schemeClr val="dk1"/>
                </a:solidFill>
              </a:rPr>
              <a:t>, p</a:t>
            </a:r>
            <a:r>
              <a:rPr lang="es-419" sz="1500">
                <a:solidFill>
                  <a:schemeClr val="dk1"/>
                </a:solidFill>
                <a:latin typeface="Courier New"/>
                <a:ea typeface="Courier New"/>
                <a:cs typeface="Courier New"/>
                <a:sym typeface="Courier New"/>
              </a:rPr>
              <a:t>.</a:t>
            </a:r>
            <a:r>
              <a:rPr lang="es-419" sz="1500">
                <a:solidFill>
                  <a:srgbClr val="C77DBB"/>
                </a:solidFill>
                <a:latin typeface="Courier New"/>
                <a:ea typeface="Courier New"/>
                <a:cs typeface="Courier New"/>
                <a:sym typeface="Courier New"/>
              </a:rPr>
              <a:t>pok_weight</a:t>
            </a:r>
            <a:endParaRPr sz="1500">
              <a:solidFill>
                <a:srgbClr val="C77DBB"/>
              </a:solidFill>
              <a:latin typeface="Courier New"/>
              <a:ea typeface="Courier New"/>
              <a:cs typeface="Courier New"/>
              <a:sym typeface="Courier New"/>
            </a:endParaRPr>
          </a:p>
          <a:p>
            <a:pPr indent="0" lvl="0" marL="0" rtl="0" algn="l">
              <a:spcBef>
                <a:spcPts val="0"/>
              </a:spcBef>
              <a:spcAft>
                <a:spcPts val="0"/>
              </a:spcAft>
              <a:buNone/>
            </a:pPr>
            <a:r>
              <a:rPr lang="es-419" sz="1200">
                <a:solidFill>
                  <a:srgbClr val="CF8E6D"/>
                </a:solidFill>
                <a:latin typeface="Courier New"/>
                <a:ea typeface="Courier New"/>
                <a:cs typeface="Courier New"/>
                <a:sym typeface="Courier New"/>
              </a:rPr>
              <a:t>FROM</a:t>
            </a:r>
            <a:r>
              <a:rPr lang="es-419" sz="1500">
                <a:solidFill>
                  <a:schemeClr val="dk1"/>
                </a:solidFill>
              </a:rPr>
              <a:t> pokemon p</a:t>
            </a:r>
            <a:endParaRPr sz="1500">
              <a:solidFill>
                <a:schemeClr val="dk1"/>
              </a:solidFill>
            </a:endParaRPr>
          </a:p>
          <a:p>
            <a:pPr indent="0" lvl="0" marL="0" marR="0" rtl="0" algn="l">
              <a:lnSpc>
                <a:spcPct val="135714"/>
              </a:lnSpc>
              <a:spcBef>
                <a:spcPts val="0"/>
              </a:spcBef>
              <a:spcAft>
                <a:spcPts val="0"/>
              </a:spcAft>
              <a:buNone/>
            </a:pPr>
            <a:r>
              <a:rPr lang="es-419" sz="1200">
                <a:solidFill>
                  <a:srgbClr val="CF8E6D"/>
                </a:solidFill>
                <a:latin typeface="Courier New"/>
                <a:ea typeface="Courier New"/>
                <a:cs typeface="Courier New"/>
                <a:sym typeface="Courier New"/>
              </a:rPr>
              <a:t>JOIN</a:t>
            </a:r>
            <a:r>
              <a:rPr lang="es-419" sz="1500">
                <a:solidFill>
                  <a:schemeClr val="dk1"/>
                </a:solidFill>
              </a:rPr>
              <a:t> pokemon_types pt </a:t>
            </a:r>
            <a:r>
              <a:rPr lang="es-419" sz="1200">
                <a:solidFill>
                  <a:srgbClr val="CF8E6D"/>
                </a:solidFill>
                <a:latin typeface="Courier New"/>
                <a:ea typeface="Courier New"/>
                <a:cs typeface="Courier New"/>
                <a:sym typeface="Courier New"/>
              </a:rPr>
              <a:t>ON</a:t>
            </a:r>
            <a:r>
              <a:rPr lang="es-419" sz="1500">
                <a:solidFill>
                  <a:schemeClr val="dk1"/>
                </a:solidFill>
              </a:rPr>
              <a:t> p</a:t>
            </a:r>
            <a:r>
              <a:rPr lang="es-419" sz="1500">
                <a:solidFill>
                  <a:srgbClr val="C77DBB"/>
                </a:solidFill>
                <a:latin typeface="Courier New"/>
                <a:ea typeface="Courier New"/>
                <a:cs typeface="Courier New"/>
                <a:sym typeface="Courier New"/>
              </a:rPr>
              <a:t>.pok_id</a:t>
            </a:r>
            <a:r>
              <a:rPr lang="es-419" sz="1500">
                <a:solidFill>
                  <a:schemeClr val="dk1"/>
                </a:solidFill>
              </a:rPr>
              <a:t> = pt</a:t>
            </a:r>
            <a:r>
              <a:rPr lang="es-419" sz="1500">
                <a:solidFill>
                  <a:schemeClr val="dk1"/>
                </a:solidFill>
                <a:latin typeface="Courier New"/>
                <a:ea typeface="Courier New"/>
                <a:cs typeface="Courier New"/>
                <a:sym typeface="Courier New"/>
              </a:rPr>
              <a:t>.</a:t>
            </a:r>
            <a:r>
              <a:rPr lang="es-419" sz="1500">
                <a:solidFill>
                  <a:srgbClr val="C77DBB"/>
                </a:solidFill>
                <a:latin typeface="Courier New"/>
                <a:ea typeface="Courier New"/>
                <a:cs typeface="Courier New"/>
                <a:sym typeface="Courier New"/>
              </a:rPr>
              <a:t>pok_id</a:t>
            </a:r>
            <a:endParaRPr sz="1500">
              <a:solidFill>
                <a:schemeClr val="dk1"/>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es-419" sz="1200">
                <a:solidFill>
                  <a:srgbClr val="CF8E6D"/>
                </a:solidFill>
                <a:latin typeface="Courier New"/>
                <a:ea typeface="Courier New"/>
                <a:cs typeface="Courier New"/>
                <a:sym typeface="Courier New"/>
              </a:rPr>
              <a:t>JOIN</a:t>
            </a:r>
            <a:r>
              <a:rPr lang="es-419" sz="1500">
                <a:solidFill>
                  <a:schemeClr val="dk1"/>
                </a:solidFill>
              </a:rPr>
              <a:t> types t </a:t>
            </a:r>
            <a:r>
              <a:rPr lang="es-419" sz="1200">
                <a:solidFill>
                  <a:srgbClr val="CF8E6D"/>
                </a:solidFill>
                <a:latin typeface="Courier New"/>
                <a:ea typeface="Courier New"/>
                <a:cs typeface="Courier New"/>
                <a:sym typeface="Courier New"/>
              </a:rPr>
              <a:t>ON</a:t>
            </a:r>
            <a:r>
              <a:rPr lang="es-419" sz="1500">
                <a:solidFill>
                  <a:schemeClr val="dk1"/>
                </a:solidFill>
              </a:rPr>
              <a:t> t.</a:t>
            </a:r>
            <a:r>
              <a:rPr lang="es-419" sz="1500">
                <a:solidFill>
                  <a:srgbClr val="C77DBB"/>
                </a:solidFill>
                <a:latin typeface="Courier New"/>
                <a:ea typeface="Courier New"/>
                <a:cs typeface="Courier New"/>
                <a:sym typeface="Courier New"/>
              </a:rPr>
              <a:t>type_id</a:t>
            </a:r>
            <a:r>
              <a:rPr lang="es-419" sz="1500">
                <a:solidFill>
                  <a:schemeClr val="dk1"/>
                </a:solidFill>
              </a:rPr>
              <a:t> = pt</a:t>
            </a:r>
            <a:r>
              <a:rPr lang="es-419" sz="1500">
                <a:solidFill>
                  <a:srgbClr val="C77DBB"/>
                </a:solidFill>
                <a:latin typeface="Courier New"/>
                <a:ea typeface="Courier New"/>
                <a:cs typeface="Courier New"/>
                <a:sym typeface="Courier New"/>
              </a:rPr>
              <a:t>.type_id</a:t>
            </a:r>
            <a:endParaRPr sz="1500">
              <a:solidFill>
                <a:srgbClr val="C77DBB"/>
              </a:solidFill>
              <a:latin typeface="Courier New"/>
              <a:ea typeface="Courier New"/>
              <a:cs typeface="Courier New"/>
              <a:sym typeface="Courier New"/>
            </a:endParaRPr>
          </a:p>
          <a:p>
            <a:pPr indent="0" lvl="0" marL="0" marR="0" rtl="0" algn="l">
              <a:lnSpc>
                <a:spcPct val="135714"/>
              </a:lnSpc>
              <a:spcBef>
                <a:spcPts val="0"/>
              </a:spcBef>
              <a:spcAft>
                <a:spcPts val="0"/>
              </a:spcAft>
              <a:buNone/>
            </a:pPr>
            <a:r>
              <a:rPr lang="es-419" sz="1200">
                <a:solidFill>
                  <a:srgbClr val="CF8E6D"/>
                </a:solidFill>
                <a:latin typeface="Courier New"/>
                <a:ea typeface="Courier New"/>
                <a:cs typeface="Courier New"/>
                <a:sym typeface="Courier New"/>
              </a:rPr>
              <a:t>WHERE</a:t>
            </a:r>
            <a:r>
              <a:rPr lang="es-419" sz="1500">
                <a:solidFill>
                  <a:schemeClr val="dk1"/>
                </a:solidFill>
              </a:rPr>
              <a:t> p.</a:t>
            </a:r>
            <a:r>
              <a:rPr lang="es-419" sz="1500">
                <a:solidFill>
                  <a:srgbClr val="C77DBB"/>
                </a:solidFill>
                <a:latin typeface="Courier New"/>
                <a:ea typeface="Courier New"/>
                <a:cs typeface="Courier New"/>
                <a:sym typeface="Courier New"/>
              </a:rPr>
              <a:t>pok_weight</a:t>
            </a:r>
            <a:r>
              <a:rPr lang="es-419" sz="1500">
                <a:solidFill>
                  <a:schemeClr val="dk1"/>
                </a:solidFill>
              </a:rPr>
              <a:t> &lt;= </a:t>
            </a:r>
            <a:r>
              <a:rPr lang="es-419" sz="1500">
                <a:solidFill>
                  <a:srgbClr val="40A02B"/>
                </a:solidFill>
              </a:rPr>
              <a:t>79</a:t>
            </a:r>
            <a:endParaRPr sz="1500">
              <a:solidFill>
                <a:srgbClr val="40A02B"/>
              </a:solidFill>
            </a:endParaRPr>
          </a:p>
          <a:p>
            <a:pPr indent="0" lvl="0" marL="0" marR="0" rtl="0" algn="l">
              <a:lnSpc>
                <a:spcPct val="135714"/>
              </a:lnSpc>
              <a:spcBef>
                <a:spcPts val="0"/>
              </a:spcBef>
              <a:spcAft>
                <a:spcPts val="0"/>
              </a:spcAft>
              <a:buNone/>
            </a:pPr>
            <a:r>
              <a:rPr lang="es-419" sz="1200">
                <a:solidFill>
                  <a:srgbClr val="CF8E6D"/>
                </a:solidFill>
                <a:latin typeface="Courier New"/>
                <a:ea typeface="Courier New"/>
                <a:cs typeface="Courier New"/>
                <a:sym typeface="Courier New"/>
              </a:rPr>
              <a:t>AND</a:t>
            </a:r>
            <a:r>
              <a:rPr lang="es-419" sz="1500">
                <a:solidFill>
                  <a:schemeClr val="dk1"/>
                </a:solidFill>
              </a:rPr>
              <a:t> t.type_name =</a:t>
            </a:r>
            <a:r>
              <a:rPr lang="es-419" sz="1500">
                <a:solidFill>
                  <a:srgbClr val="40A02B"/>
                </a:solidFill>
              </a:rPr>
              <a:t> 'ice'</a:t>
            </a:r>
            <a:r>
              <a:rPr lang="es-419" sz="1500">
                <a:solidFill>
                  <a:schemeClr val="dk1"/>
                </a:solidFill>
              </a:rPr>
              <a:t>;</a:t>
            </a:r>
            <a:endParaRPr sz="1500">
              <a:solidFill>
                <a:schemeClr val="dk1"/>
              </a:solidFill>
            </a:endParaRPr>
          </a:p>
        </p:txBody>
      </p:sp>
      <p:sp>
        <p:nvSpPr>
          <p:cNvPr id="803" name="Google Shape;80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8"/>
          <p:cNvSpPr txBox="1"/>
          <p:nvPr>
            <p:ph idx="1" type="body"/>
          </p:nvPr>
        </p:nvSpPr>
        <p:spPr>
          <a:xfrm>
            <a:off x="535975" y="543000"/>
            <a:ext cx="23538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300">
                <a:solidFill>
                  <a:schemeClr val="dk2"/>
                </a:solidFill>
              </a:rPr>
              <a:t>Creación de un Índice.</a:t>
            </a:r>
            <a:endParaRPr b="1" sz="1300">
              <a:solidFill>
                <a:schemeClr val="dk2"/>
              </a:solidFill>
            </a:endParaRPr>
          </a:p>
          <a:p>
            <a:pPr indent="0" lvl="0" marL="0" rtl="0" algn="l">
              <a:spcBef>
                <a:spcPts val="0"/>
              </a:spcBef>
              <a:spcAft>
                <a:spcPts val="0"/>
              </a:spcAft>
              <a:buNone/>
            </a:pPr>
            <a:r>
              <a:rPr b="1" lang="es-419" sz="1300">
                <a:solidFill>
                  <a:schemeClr val="dk2"/>
                </a:solidFill>
              </a:rPr>
              <a:t> </a:t>
            </a:r>
            <a:endParaRPr b="1" sz="1300"/>
          </a:p>
        </p:txBody>
      </p:sp>
      <p:sp>
        <p:nvSpPr>
          <p:cNvPr id="809" name="Google Shape;809;p68"/>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a:p>
        </p:txBody>
      </p:sp>
      <p:sp>
        <p:nvSpPr>
          <p:cNvPr id="810" name="Google Shape;810;p68"/>
          <p:cNvSpPr txBox="1"/>
          <p:nvPr/>
        </p:nvSpPr>
        <p:spPr>
          <a:xfrm>
            <a:off x="5583825" y="2100100"/>
            <a:ext cx="3000000" cy="17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Al crear los índices vemos que mejora los costos, pero tambien en las filas, ya no busca en 29, si no en 14. De 136 a 68 y de 20 a 1 y esto es gracias el type ref, ya no es ALL, sino ref que es una mejora. Porque ref  se utiliza un índice para buscar filas que cumplan con la condición. Además, bajamos los costos.</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811" name="Google Shape;811;p68"/>
          <p:cNvSpPr txBox="1"/>
          <p:nvPr/>
        </p:nvSpPr>
        <p:spPr>
          <a:xfrm>
            <a:off x="367125" y="912300"/>
            <a:ext cx="6087300" cy="1372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idx_pokemon_weight ON pokemon (pok_weight);</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idx_types_name ON types (type_name);</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1200">
                <a:solidFill>
                  <a:srgbClr val="CF8E6D"/>
                </a:solidFill>
                <a:highlight>
                  <a:srgbClr val="1E1F22"/>
                </a:highlight>
                <a:latin typeface="Courier New"/>
                <a:ea typeface="Courier New"/>
                <a:cs typeface="Courier New"/>
                <a:sym typeface="Courier New"/>
              </a:rPr>
              <a:t>CREATE INDEX idx_pokemon_types_pok_id ON pokemon_types (pok_id);</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F8E6D"/>
              </a:solidFill>
              <a:highlight>
                <a:srgbClr val="1E1F22"/>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F8E6D"/>
              </a:solidFill>
              <a:highlight>
                <a:srgbClr val="1E1F22"/>
              </a:highlight>
              <a:latin typeface="Courier New"/>
              <a:ea typeface="Courier New"/>
              <a:cs typeface="Courier New"/>
              <a:sym typeface="Courier New"/>
            </a:endParaRPr>
          </a:p>
        </p:txBody>
      </p:sp>
      <p:pic>
        <p:nvPicPr>
          <p:cNvPr id="812" name="Google Shape;812;p68"/>
          <p:cNvPicPr preferRelativeResize="0"/>
          <p:nvPr/>
        </p:nvPicPr>
        <p:blipFill rotWithShape="1">
          <a:blip r:embed="rId3">
            <a:alphaModFix/>
          </a:blip>
          <a:srcRect b="36683" l="37948" r="22231" t="35616"/>
          <a:stretch/>
        </p:blipFill>
        <p:spPr>
          <a:xfrm>
            <a:off x="454825" y="2100100"/>
            <a:ext cx="4405450" cy="1723849"/>
          </a:xfrm>
          <a:prstGeom prst="rect">
            <a:avLst/>
          </a:prstGeom>
          <a:noFill/>
          <a:ln>
            <a:noFill/>
          </a:ln>
        </p:spPr>
      </p:pic>
      <p:pic>
        <p:nvPicPr>
          <p:cNvPr id="813" name="Google Shape;813;p68"/>
          <p:cNvPicPr preferRelativeResize="0"/>
          <p:nvPr/>
        </p:nvPicPr>
        <p:blipFill>
          <a:blip r:embed="rId4">
            <a:alphaModFix/>
          </a:blip>
          <a:stretch>
            <a:fillRect/>
          </a:stretch>
        </p:blipFill>
        <p:spPr>
          <a:xfrm>
            <a:off x="96250" y="4003599"/>
            <a:ext cx="8839200" cy="992064"/>
          </a:xfrm>
          <a:prstGeom prst="rect">
            <a:avLst/>
          </a:prstGeom>
          <a:noFill/>
          <a:ln>
            <a:noFill/>
          </a:ln>
        </p:spPr>
      </p:pic>
      <p:sp>
        <p:nvSpPr>
          <p:cNvPr id="814" name="Google Shape;814;p68"/>
          <p:cNvSpPr/>
          <p:nvPr/>
        </p:nvSpPr>
        <p:spPr>
          <a:xfrm>
            <a:off x="2347150" y="4301225"/>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15" name="Google Shape;815;p68"/>
          <p:cNvSpPr/>
          <p:nvPr/>
        </p:nvSpPr>
        <p:spPr>
          <a:xfrm>
            <a:off x="7351150" y="4301225"/>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16" name="Google Shape;816;p68"/>
          <p:cNvSpPr/>
          <p:nvPr/>
        </p:nvSpPr>
        <p:spPr>
          <a:xfrm>
            <a:off x="5066475" y="4301225"/>
            <a:ext cx="9192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17" name="Google Shape;81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69"/>
          <p:cNvPicPr preferRelativeResize="0"/>
          <p:nvPr/>
        </p:nvPicPr>
        <p:blipFill>
          <a:blip r:embed="rId3">
            <a:alphaModFix/>
          </a:blip>
          <a:stretch>
            <a:fillRect/>
          </a:stretch>
        </p:blipFill>
        <p:spPr>
          <a:xfrm>
            <a:off x="646525" y="3768600"/>
            <a:ext cx="7690365" cy="863125"/>
          </a:xfrm>
          <a:prstGeom prst="rect">
            <a:avLst/>
          </a:prstGeom>
          <a:noFill/>
          <a:ln>
            <a:noFill/>
          </a:ln>
          <a:effectLst>
            <a:reflection blurRad="0" dir="5400000" dist="38100" endA="0" endPos="30000" fadeDir="5400012" kx="0" rotWithShape="0" algn="bl" stPos="0" sy="-100000" ky="0"/>
          </a:effectLst>
        </p:spPr>
      </p:pic>
      <p:sp>
        <p:nvSpPr>
          <p:cNvPr id="823" name="Google Shape;823;p6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824" name="Google Shape;824;p69"/>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Antes:</a:t>
            </a:r>
            <a:endParaRPr b="1" sz="1400"/>
          </a:p>
        </p:txBody>
      </p:sp>
      <p:sp>
        <p:nvSpPr>
          <p:cNvPr id="825" name="Google Shape;825;p69"/>
          <p:cNvSpPr txBox="1"/>
          <p:nvPr>
            <p:ph idx="1" type="body"/>
          </p:nvPr>
        </p:nvSpPr>
        <p:spPr>
          <a:xfrm>
            <a:off x="778063" y="33732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Después:</a:t>
            </a:r>
            <a:endParaRPr b="1" sz="1400"/>
          </a:p>
        </p:txBody>
      </p:sp>
      <p:cxnSp>
        <p:nvCxnSpPr>
          <p:cNvPr id="826" name="Google Shape;826;p69"/>
          <p:cNvCxnSpPr/>
          <p:nvPr/>
        </p:nvCxnSpPr>
        <p:spPr>
          <a:xfrm flipH="1">
            <a:off x="3852050" y="2230025"/>
            <a:ext cx="388200" cy="1655700"/>
          </a:xfrm>
          <a:prstGeom prst="straightConnector1">
            <a:avLst/>
          </a:prstGeom>
          <a:noFill/>
          <a:ln cap="flat" cmpd="sng" w="19050">
            <a:solidFill>
              <a:schemeClr val="dk2"/>
            </a:solidFill>
            <a:prstDash val="solid"/>
            <a:round/>
            <a:headEnd len="med" w="med" type="triangle"/>
            <a:tailEnd len="med" w="med" type="stealth"/>
          </a:ln>
        </p:spPr>
      </p:cxnSp>
      <p:cxnSp>
        <p:nvCxnSpPr>
          <p:cNvPr id="827" name="Google Shape;827;p69"/>
          <p:cNvCxnSpPr/>
          <p:nvPr/>
        </p:nvCxnSpPr>
        <p:spPr>
          <a:xfrm flipH="1">
            <a:off x="5019075" y="2313425"/>
            <a:ext cx="404400" cy="1549800"/>
          </a:xfrm>
          <a:prstGeom prst="straightConnector1">
            <a:avLst/>
          </a:prstGeom>
          <a:noFill/>
          <a:ln cap="flat" cmpd="sng" w="19050">
            <a:solidFill>
              <a:schemeClr val="dk2"/>
            </a:solidFill>
            <a:prstDash val="solid"/>
            <a:round/>
            <a:headEnd len="med" w="med" type="triangle"/>
            <a:tailEnd len="med" w="med" type="stealth"/>
          </a:ln>
        </p:spPr>
      </p:cxnSp>
      <p:cxnSp>
        <p:nvCxnSpPr>
          <p:cNvPr id="828" name="Google Shape;828;p69"/>
          <p:cNvCxnSpPr/>
          <p:nvPr/>
        </p:nvCxnSpPr>
        <p:spPr>
          <a:xfrm flipH="1">
            <a:off x="5997075" y="2230025"/>
            <a:ext cx="40800" cy="1532100"/>
          </a:xfrm>
          <a:prstGeom prst="straightConnector1">
            <a:avLst/>
          </a:prstGeom>
          <a:noFill/>
          <a:ln cap="flat" cmpd="sng" w="19050">
            <a:solidFill>
              <a:schemeClr val="dk2"/>
            </a:solidFill>
            <a:prstDash val="solid"/>
            <a:round/>
            <a:headEnd len="med" w="med" type="triangle"/>
            <a:tailEnd len="med" w="med" type="stealth"/>
          </a:ln>
        </p:spPr>
      </p:cxnSp>
      <p:cxnSp>
        <p:nvCxnSpPr>
          <p:cNvPr id="829" name="Google Shape;829;p69"/>
          <p:cNvCxnSpPr/>
          <p:nvPr/>
        </p:nvCxnSpPr>
        <p:spPr>
          <a:xfrm flipH="1">
            <a:off x="6401175" y="2302225"/>
            <a:ext cx="247200" cy="1392600"/>
          </a:xfrm>
          <a:prstGeom prst="straightConnector1">
            <a:avLst/>
          </a:prstGeom>
          <a:noFill/>
          <a:ln cap="flat" cmpd="sng" w="19050">
            <a:solidFill>
              <a:schemeClr val="dk2"/>
            </a:solidFill>
            <a:prstDash val="solid"/>
            <a:round/>
            <a:headEnd len="med" w="med" type="triangle"/>
            <a:tailEnd len="med" w="med" type="stealth"/>
          </a:ln>
        </p:spPr>
      </p:cxnSp>
      <p:cxnSp>
        <p:nvCxnSpPr>
          <p:cNvPr id="830" name="Google Shape;830;p69"/>
          <p:cNvCxnSpPr/>
          <p:nvPr/>
        </p:nvCxnSpPr>
        <p:spPr>
          <a:xfrm flipH="1">
            <a:off x="7220800" y="2279750"/>
            <a:ext cx="516900" cy="1572300"/>
          </a:xfrm>
          <a:prstGeom prst="straightConnector1">
            <a:avLst/>
          </a:prstGeom>
          <a:noFill/>
          <a:ln cap="flat" cmpd="sng" w="19050">
            <a:solidFill>
              <a:schemeClr val="dk2"/>
            </a:solidFill>
            <a:prstDash val="solid"/>
            <a:round/>
            <a:headEnd len="med" w="med" type="triangle"/>
            <a:tailEnd len="med" w="med" type="stealth"/>
          </a:ln>
        </p:spPr>
      </p:cxnSp>
      <p:cxnSp>
        <p:nvCxnSpPr>
          <p:cNvPr id="831" name="Google Shape;831;p69"/>
          <p:cNvCxnSpPr/>
          <p:nvPr/>
        </p:nvCxnSpPr>
        <p:spPr>
          <a:xfrm flipH="1">
            <a:off x="7541250" y="2201150"/>
            <a:ext cx="510900" cy="1645200"/>
          </a:xfrm>
          <a:prstGeom prst="straightConnector1">
            <a:avLst/>
          </a:prstGeom>
          <a:noFill/>
          <a:ln cap="flat" cmpd="sng" w="19050">
            <a:solidFill>
              <a:schemeClr val="dk2"/>
            </a:solidFill>
            <a:prstDash val="solid"/>
            <a:round/>
            <a:headEnd len="med" w="med" type="triangle"/>
            <a:tailEnd len="med" w="med" type="stealth"/>
          </a:ln>
        </p:spPr>
      </p:cxnSp>
      <p:cxnSp>
        <p:nvCxnSpPr>
          <p:cNvPr id="832" name="Google Shape;832;p69"/>
          <p:cNvCxnSpPr/>
          <p:nvPr/>
        </p:nvCxnSpPr>
        <p:spPr>
          <a:xfrm flipH="1">
            <a:off x="8119575" y="2246075"/>
            <a:ext cx="673800" cy="1673400"/>
          </a:xfrm>
          <a:prstGeom prst="straightConnector1">
            <a:avLst/>
          </a:prstGeom>
          <a:noFill/>
          <a:ln cap="flat" cmpd="sng" w="19050">
            <a:solidFill>
              <a:schemeClr val="dk2"/>
            </a:solidFill>
            <a:prstDash val="solid"/>
            <a:round/>
            <a:headEnd len="med" w="med" type="triangle"/>
            <a:tailEnd len="med" w="med" type="stealth"/>
          </a:ln>
        </p:spPr>
      </p:cxnSp>
      <p:cxnSp>
        <p:nvCxnSpPr>
          <p:cNvPr id="833" name="Google Shape;833;p69"/>
          <p:cNvCxnSpPr/>
          <p:nvPr/>
        </p:nvCxnSpPr>
        <p:spPr>
          <a:xfrm flipH="1">
            <a:off x="2980850" y="2291000"/>
            <a:ext cx="253500" cy="1572300"/>
          </a:xfrm>
          <a:prstGeom prst="straightConnector1">
            <a:avLst/>
          </a:prstGeom>
          <a:noFill/>
          <a:ln cap="flat" cmpd="sng" w="19050">
            <a:solidFill>
              <a:schemeClr val="dk2"/>
            </a:solidFill>
            <a:prstDash val="solid"/>
            <a:round/>
            <a:headEnd len="med" w="med" type="triangle"/>
            <a:tailEnd len="med" w="med" type="stealth"/>
          </a:ln>
        </p:spPr>
      </p:cxnSp>
      <p:pic>
        <p:nvPicPr>
          <p:cNvPr id="834" name="Google Shape;834;p69"/>
          <p:cNvPicPr preferRelativeResize="0"/>
          <p:nvPr/>
        </p:nvPicPr>
        <p:blipFill rotWithShape="1">
          <a:blip r:embed="rId4">
            <a:alphaModFix/>
          </a:blip>
          <a:srcRect b="63605" l="0" r="4498" t="20991"/>
          <a:stretch/>
        </p:blipFill>
        <p:spPr>
          <a:xfrm>
            <a:off x="720000" y="1513350"/>
            <a:ext cx="8392670" cy="738900"/>
          </a:xfrm>
          <a:prstGeom prst="rect">
            <a:avLst/>
          </a:prstGeom>
          <a:noFill/>
          <a:ln>
            <a:noFill/>
          </a:ln>
        </p:spPr>
      </p:pic>
      <p:sp>
        <p:nvSpPr>
          <p:cNvPr id="835" name="Google Shape;83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419900" y="739075"/>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OBJETIVOS:</a:t>
            </a:r>
            <a:endParaRPr sz="4100"/>
          </a:p>
        </p:txBody>
      </p:sp>
      <p:sp>
        <p:nvSpPr>
          <p:cNvPr id="335" name="Google Shape;335;p25"/>
          <p:cNvSpPr txBox="1"/>
          <p:nvPr/>
        </p:nvSpPr>
        <p:spPr>
          <a:xfrm>
            <a:off x="609650" y="1486825"/>
            <a:ext cx="7140300" cy="3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1900">
                <a:solidFill>
                  <a:schemeClr val="dk1"/>
                </a:solidFill>
                <a:latin typeface="Share Tech Mono"/>
                <a:ea typeface="Share Tech Mono"/>
                <a:cs typeface="Share Tech Mono"/>
                <a:sym typeface="Share Tech Mono"/>
              </a:rPr>
              <a:t>Implementación de una Base de Datos Relacional:</a:t>
            </a:r>
            <a:endParaRPr sz="19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1000">
                <a:solidFill>
                  <a:schemeClr val="dk1"/>
                </a:solidFill>
                <a:latin typeface="Share Tech Mono"/>
                <a:ea typeface="Share Tech Mono"/>
                <a:cs typeface="Share Tech Mono"/>
                <a:sym typeface="Share Tech Mono"/>
              </a:rPr>
              <a:t>Implementar una base de datos relacional que permita una gestión estructurada y eficiente de los datos de Pokémon, sus tipos, habilidades, estadísticas y relaciones.</a:t>
            </a:r>
            <a:endParaRPr sz="10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0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1900">
                <a:solidFill>
                  <a:schemeClr val="dk1"/>
                </a:solidFill>
                <a:latin typeface="Share Tech Mono"/>
                <a:ea typeface="Share Tech Mono"/>
                <a:cs typeface="Share Tech Mono"/>
                <a:sym typeface="Share Tech Mono"/>
              </a:rPr>
              <a:t>Optimización de Consultas SQL:</a:t>
            </a:r>
            <a:endParaRPr sz="19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1000">
                <a:solidFill>
                  <a:schemeClr val="dk1"/>
                </a:solidFill>
                <a:latin typeface="Share Tech Mono"/>
                <a:ea typeface="Share Tech Mono"/>
                <a:cs typeface="Share Tech Mono"/>
                <a:sym typeface="Share Tech Mono"/>
              </a:rPr>
              <a:t>Desarrollar y optimizar consultas SQL para asegurar un acceso rápido y preciso a la información, garantizando tiempos de respuesta aceptables incluso con grandes volúmenes de datos.</a:t>
            </a:r>
            <a:endParaRPr sz="1000">
              <a:solidFill>
                <a:schemeClr val="dk1"/>
              </a:solidFill>
              <a:latin typeface="Share Tech Mono"/>
              <a:ea typeface="Share Tech Mono"/>
              <a:cs typeface="Share Tech Mono"/>
              <a:sym typeface="Share Tech Mono"/>
            </a:endParaRPr>
          </a:p>
        </p:txBody>
      </p:sp>
      <p:sp>
        <p:nvSpPr>
          <p:cNvPr id="336" name="Google Shape;33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0"/>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841" name="Google Shape;841;p70"/>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Antes:</a:t>
            </a:r>
            <a:endParaRPr b="1"/>
          </a:p>
        </p:txBody>
      </p:sp>
      <p:sp>
        <p:nvSpPr>
          <p:cNvPr id="842" name="Google Shape;842;p70"/>
          <p:cNvSpPr txBox="1"/>
          <p:nvPr>
            <p:ph idx="1" type="body"/>
          </p:nvPr>
        </p:nvSpPr>
        <p:spPr>
          <a:xfrm>
            <a:off x="4547463" y="11945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Después:</a:t>
            </a:r>
            <a:endParaRPr b="1"/>
          </a:p>
        </p:txBody>
      </p:sp>
      <p:pic>
        <p:nvPicPr>
          <p:cNvPr id="843" name="Google Shape;843;p70"/>
          <p:cNvPicPr preferRelativeResize="0"/>
          <p:nvPr/>
        </p:nvPicPr>
        <p:blipFill rotWithShape="1">
          <a:blip r:embed="rId3">
            <a:alphaModFix/>
          </a:blip>
          <a:srcRect b="36683" l="37948" r="22231" t="35616"/>
          <a:stretch/>
        </p:blipFill>
        <p:spPr>
          <a:xfrm>
            <a:off x="4127150" y="1709825"/>
            <a:ext cx="4405450" cy="1723849"/>
          </a:xfrm>
          <a:prstGeom prst="rect">
            <a:avLst/>
          </a:prstGeom>
          <a:noFill/>
          <a:ln>
            <a:noFill/>
          </a:ln>
        </p:spPr>
      </p:pic>
      <p:pic>
        <p:nvPicPr>
          <p:cNvPr id="844" name="Google Shape;844;p70"/>
          <p:cNvPicPr preferRelativeResize="0"/>
          <p:nvPr/>
        </p:nvPicPr>
        <p:blipFill>
          <a:blip r:embed="rId4">
            <a:alphaModFix/>
          </a:blip>
          <a:stretch>
            <a:fillRect/>
          </a:stretch>
        </p:blipFill>
        <p:spPr>
          <a:xfrm>
            <a:off x="488925" y="1653775"/>
            <a:ext cx="3423825" cy="1947825"/>
          </a:xfrm>
          <a:prstGeom prst="rect">
            <a:avLst/>
          </a:prstGeom>
          <a:noFill/>
          <a:ln>
            <a:noFill/>
          </a:ln>
        </p:spPr>
      </p:pic>
      <p:sp>
        <p:nvSpPr>
          <p:cNvPr id="845" name="Google Shape;84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1"/>
          <p:cNvSpPr txBox="1"/>
          <p:nvPr/>
        </p:nvSpPr>
        <p:spPr>
          <a:xfrm>
            <a:off x="815425" y="1244950"/>
            <a:ext cx="7818600" cy="3101700"/>
          </a:xfrm>
          <a:prstGeom prst="rect">
            <a:avLst/>
          </a:prstGeom>
          <a:noFill/>
          <a:ln>
            <a:noFill/>
          </a:ln>
        </p:spPr>
        <p:txBody>
          <a:bodyPr anchorCtr="0" anchor="t" bIns="91425" lIns="91425" spcFirstLastPara="1" rIns="91425" wrap="square" tIns="91425">
            <a:noAutofit/>
          </a:bodyPr>
          <a:lstStyle/>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Lenguaje natural</a:t>
            </a:r>
            <a:endParaRPr b="1" i="1" sz="1850">
              <a:solidFill>
                <a:schemeClr val="dk1"/>
              </a:solidFill>
              <a:latin typeface="Roboto"/>
              <a:ea typeface="Roboto"/>
              <a:cs typeface="Roboto"/>
              <a:sym typeface="Roboto"/>
            </a:endParaRPr>
          </a:p>
          <a:p>
            <a:pPr indent="0" lvl="0" marL="0" rtl="0" algn="l">
              <a:spcBef>
                <a:spcPts val="0"/>
              </a:spcBef>
              <a:spcAft>
                <a:spcPts val="0"/>
              </a:spcAft>
              <a:buNone/>
            </a:pPr>
            <a:r>
              <a:t/>
            </a:r>
            <a:endParaRPr i="1" sz="1050">
              <a:solidFill>
                <a:schemeClr val="dk1"/>
              </a:solidFill>
              <a:latin typeface="Roboto"/>
              <a:ea typeface="Roboto"/>
              <a:cs typeface="Roboto"/>
              <a:sym typeface="Roboto"/>
            </a:endParaRPr>
          </a:p>
          <a:p>
            <a:pPr indent="-342900" lvl="0" marL="914400" rtl="0" algn="l">
              <a:spcBef>
                <a:spcPts val="0"/>
              </a:spcBef>
              <a:spcAft>
                <a:spcPts val="0"/>
              </a:spcAft>
              <a:buClr>
                <a:schemeClr val="dk1"/>
              </a:buClr>
              <a:buSzPts val="1800"/>
              <a:buFont typeface="Roboto"/>
              <a:buAutoNum type="alphaLcPeriod"/>
            </a:pPr>
            <a:r>
              <a:rPr i="1" lang="es-419" sz="1800">
                <a:solidFill>
                  <a:schemeClr val="dk1"/>
                </a:solidFill>
                <a:latin typeface="Roboto"/>
                <a:ea typeface="Roboto"/>
                <a:cs typeface="Roboto"/>
                <a:sym typeface="Roboto"/>
              </a:rPr>
              <a:t>G</a:t>
            </a:r>
            <a:r>
              <a:rPr i="1" lang="es-419" sz="1800">
                <a:solidFill>
                  <a:schemeClr val="dk1"/>
                </a:solidFill>
                <a:latin typeface="Roboto"/>
                <a:ea typeface="Roboto"/>
                <a:cs typeface="Roboto"/>
                <a:sym typeface="Roboto"/>
              </a:rPr>
              <a:t>enerar una lista de los nombres de todos los pokemon tipo agua. Ordenándolos por su id </a:t>
            </a:r>
            <a:endParaRPr i="1" sz="1800">
              <a:solidFill>
                <a:schemeClr val="dk1"/>
              </a:solidFill>
              <a:latin typeface="Roboto"/>
              <a:ea typeface="Roboto"/>
              <a:cs typeface="Roboto"/>
              <a:sym typeface="Roboto"/>
            </a:endParaRPr>
          </a:p>
          <a:p>
            <a:pPr indent="-346075" lvl="0" marL="457200" rtl="0" algn="l">
              <a:spcBef>
                <a:spcPts val="0"/>
              </a:spcBef>
              <a:spcAft>
                <a:spcPts val="0"/>
              </a:spcAft>
              <a:buClr>
                <a:schemeClr val="dk1"/>
              </a:buClr>
              <a:buSzPts val="1850"/>
              <a:buFont typeface="Roboto"/>
              <a:buAutoNum type="alphaUcParenR"/>
            </a:pPr>
            <a:r>
              <a:rPr b="1" i="1" lang="es-419" sz="1850">
                <a:solidFill>
                  <a:schemeClr val="dk1"/>
                </a:solidFill>
                <a:latin typeface="Roboto"/>
                <a:ea typeface="Roboto"/>
                <a:cs typeface="Roboto"/>
                <a:sym typeface="Roboto"/>
              </a:rPr>
              <a:t>Sintaxis SQL</a:t>
            </a:r>
            <a:endParaRPr b="1" i="1" sz="1850">
              <a:solidFill>
                <a:schemeClr val="dk1"/>
              </a:solidFill>
              <a:latin typeface="Roboto"/>
              <a:ea typeface="Roboto"/>
              <a:cs typeface="Roboto"/>
              <a:sym typeface="Roboto"/>
            </a:endParaRPr>
          </a:p>
          <a:p>
            <a:pPr indent="457200" lvl="0" marL="457200" rtl="0" algn="l">
              <a:spcBef>
                <a:spcPts val="0"/>
              </a:spcBef>
              <a:spcAft>
                <a:spcPts val="0"/>
              </a:spcAft>
              <a:buNone/>
            </a:pPr>
            <a:r>
              <a:t/>
            </a:r>
            <a:endParaRPr sz="1800">
              <a:solidFill>
                <a:srgbClr val="BCBEC4"/>
              </a:solidFill>
              <a:highlight>
                <a:srgbClr val="1E1F22"/>
              </a:highlight>
              <a:latin typeface="Courier New"/>
              <a:ea typeface="Courier New"/>
              <a:cs typeface="Courier New"/>
              <a:sym typeface="Courier New"/>
            </a:endParaRPr>
          </a:p>
          <a:p>
            <a:pPr indent="457200" lvl="0" marL="457200" rtl="0" algn="l">
              <a:spcBef>
                <a:spcPts val="0"/>
              </a:spcBef>
              <a:spcAft>
                <a:spcPts val="0"/>
              </a:spcAft>
              <a:buNone/>
            </a:pPr>
            <a:r>
              <a:t/>
            </a:r>
            <a:endParaRPr sz="1800">
              <a:solidFill>
                <a:srgbClr val="CF8E6D"/>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rPr lang="es-419" sz="1050">
                <a:solidFill>
                  <a:schemeClr val="dk1"/>
                </a:solidFill>
                <a:latin typeface="Roboto"/>
                <a:ea typeface="Roboto"/>
                <a:cs typeface="Roboto"/>
                <a:sym typeface="Roboto"/>
              </a:rPr>
              <a:t> </a:t>
            </a:r>
            <a:endParaRPr sz="1050">
              <a:solidFill>
                <a:schemeClr val="dk1"/>
              </a:solidFill>
              <a:latin typeface="Roboto"/>
              <a:ea typeface="Roboto"/>
              <a:cs typeface="Roboto"/>
              <a:sym typeface="Roboto"/>
            </a:endParaRPr>
          </a:p>
        </p:txBody>
      </p:sp>
      <p:sp>
        <p:nvSpPr>
          <p:cNvPr id="851" name="Google Shape;851;p71"/>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100">
                <a:solidFill>
                  <a:schemeClr val="dk2"/>
                </a:solidFill>
                <a:latin typeface="Share Tech Mono"/>
                <a:ea typeface="Share Tech Mono"/>
                <a:cs typeface="Share Tech Mono"/>
                <a:sym typeface="Share Tech Mono"/>
              </a:rPr>
              <a:t>Consulta 2</a:t>
            </a:r>
            <a:endParaRPr>
              <a:solidFill>
                <a:schemeClr val="dk2"/>
              </a:solidFill>
            </a:endParaRPr>
          </a:p>
        </p:txBody>
      </p:sp>
      <p:sp>
        <p:nvSpPr>
          <p:cNvPr id="852" name="Google Shape;85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853" name="Google Shape;853;p71"/>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854" name="Google Shape;854;p71"/>
          <p:cNvPicPr preferRelativeResize="0"/>
          <p:nvPr/>
        </p:nvPicPr>
        <p:blipFill>
          <a:blip r:embed="rId3">
            <a:alphaModFix/>
          </a:blip>
          <a:stretch>
            <a:fillRect/>
          </a:stretch>
        </p:blipFill>
        <p:spPr>
          <a:xfrm>
            <a:off x="943300" y="2923138"/>
            <a:ext cx="7562850" cy="828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72"/>
          <p:cNvPicPr preferRelativeResize="0"/>
          <p:nvPr/>
        </p:nvPicPr>
        <p:blipFill>
          <a:blip r:embed="rId3">
            <a:alphaModFix/>
          </a:blip>
          <a:stretch>
            <a:fillRect/>
          </a:stretch>
        </p:blipFill>
        <p:spPr>
          <a:xfrm>
            <a:off x="482588" y="3629324"/>
            <a:ext cx="8178827" cy="874725"/>
          </a:xfrm>
          <a:prstGeom prst="rect">
            <a:avLst/>
          </a:prstGeom>
          <a:noFill/>
          <a:ln>
            <a:noFill/>
          </a:ln>
        </p:spPr>
      </p:pic>
      <p:sp>
        <p:nvSpPr>
          <p:cNvPr id="860" name="Google Shape;860;p72"/>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861" name="Google Shape;861;p72"/>
          <p:cNvSpPr txBox="1"/>
          <p:nvPr/>
        </p:nvSpPr>
        <p:spPr>
          <a:xfrm>
            <a:off x="5720588" y="59447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sp>
        <p:nvSpPr>
          <p:cNvPr id="862" name="Google Shape;862;p72"/>
          <p:cNvSpPr txBox="1"/>
          <p:nvPr/>
        </p:nvSpPr>
        <p:spPr>
          <a:xfrm>
            <a:off x="525550" y="3102825"/>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863" name="Google Shape;863;p72"/>
          <p:cNvSpPr txBox="1"/>
          <p:nvPr/>
        </p:nvSpPr>
        <p:spPr>
          <a:xfrm>
            <a:off x="961300" y="17102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ALL,ref, eq_REF </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NULL, type_id, PRIMARY</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20,34,1</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864" name="Google Shape;864;p72"/>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865" name="Google Shape;865;p72"/>
          <p:cNvSpPr/>
          <p:nvPr/>
        </p:nvSpPr>
        <p:spPr>
          <a:xfrm>
            <a:off x="2051550" y="3629325"/>
            <a:ext cx="381000" cy="8748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66" name="Google Shape;866;p72"/>
          <p:cNvSpPr/>
          <p:nvPr/>
        </p:nvSpPr>
        <p:spPr>
          <a:xfrm>
            <a:off x="3467300" y="3629325"/>
            <a:ext cx="630900" cy="8748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67" name="Google Shape;867;p72"/>
          <p:cNvSpPr/>
          <p:nvPr/>
        </p:nvSpPr>
        <p:spPr>
          <a:xfrm>
            <a:off x="5781000" y="3629325"/>
            <a:ext cx="443700" cy="8748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68" name="Google Shape;868;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869" name="Google Shape;869;p72"/>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870" name="Google Shape;870;p72"/>
          <p:cNvPicPr preferRelativeResize="0"/>
          <p:nvPr/>
        </p:nvPicPr>
        <p:blipFill>
          <a:blip r:embed="rId4">
            <a:alphaModFix/>
          </a:blip>
          <a:stretch>
            <a:fillRect/>
          </a:stretch>
        </p:blipFill>
        <p:spPr>
          <a:xfrm>
            <a:off x="6173000" y="963775"/>
            <a:ext cx="1318800" cy="156540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3"/>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800">
                <a:solidFill>
                  <a:schemeClr val="dk2"/>
                </a:solidFill>
              </a:rPr>
              <a:t>Plan de ejecución(antes de ejecutar).</a:t>
            </a:r>
            <a:endParaRPr sz="2800">
              <a:solidFill>
                <a:schemeClr val="dk2"/>
              </a:solidFill>
            </a:endParaRPr>
          </a:p>
        </p:txBody>
      </p:sp>
      <p:sp>
        <p:nvSpPr>
          <p:cNvPr id="876" name="Google Shape;87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877" name="Google Shape;877;p73"/>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878" name="Google Shape;878;p73"/>
          <p:cNvPicPr preferRelativeResize="0"/>
          <p:nvPr/>
        </p:nvPicPr>
        <p:blipFill>
          <a:blip r:embed="rId3">
            <a:alphaModFix/>
          </a:blip>
          <a:stretch>
            <a:fillRect/>
          </a:stretch>
        </p:blipFill>
        <p:spPr>
          <a:xfrm>
            <a:off x="510250" y="1795600"/>
            <a:ext cx="8123475" cy="1700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74"/>
          <p:cNvPicPr preferRelativeResize="0"/>
          <p:nvPr/>
        </p:nvPicPr>
        <p:blipFill>
          <a:blip r:embed="rId3">
            <a:alphaModFix/>
          </a:blip>
          <a:stretch>
            <a:fillRect/>
          </a:stretch>
        </p:blipFill>
        <p:spPr>
          <a:xfrm>
            <a:off x="454825" y="3011350"/>
            <a:ext cx="7969623" cy="581700"/>
          </a:xfrm>
          <a:prstGeom prst="rect">
            <a:avLst/>
          </a:prstGeom>
          <a:noFill/>
          <a:ln>
            <a:noFill/>
          </a:ln>
        </p:spPr>
      </p:pic>
      <p:sp>
        <p:nvSpPr>
          <p:cNvPr id="884" name="Google Shape;884;p74"/>
          <p:cNvSpPr txBox="1"/>
          <p:nvPr>
            <p:ph idx="1" type="body"/>
          </p:nvPr>
        </p:nvSpPr>
        <p:spPr>
          <a:xfrm>
            <a:off x="535975" y="543000"/>
            <a:ext cx="23538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300">
                <a:solidFill>
                  <a:schemeClr val="dk2"/>
                </a:solidFill>
              </a:rPr>
              <a:t>Creación de un Índice.</a:t>
            </a:r>
            <a:endParaRPr b="1" sz="1300">
              <a:solidFill>
                <a:schemeClr val="dk2"/>
              </a:solidFill>
            </a:endParaRPr>
          </a:p>
          <a:p>
            <a:pPr indent="0" lvl="0" marL="0" rtl="0" algn="l">
              <a:spcBef>
                <a:spcPts val="0"/>
              </a:spcBef>
              <a:spcAft>
                <a:spcPts val="0"/>
              </a:spcAft>
              <a:buNone/>
            </a:pPr>
            <a:r>
              <a:rPr b="1" lang="es-419" sz="1300">
                <a:solidFill>
                  <a:schemeClr val="dk2"/>
                </a:solidFill>
              </a:rPr>
              <a:t> </a:t>
            </a:r>
            <a:endParaRPr b="1" sz="1300"/>
          </a:p>
        </p:txBody>
      </p:sp>
      <p:sp>
        <p:nvSpPr>
          <p:cNvPr id="885" name="Google Shape;885;p74"/>
          <p:cNvSpPr/>
          <p:nvPr/>
        </p:nvSpPr>
        <p:spPr>
          <a:xfrm>
            <a:off x="1467200" y="2954950"/>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86" name="Google Shape;886;p74"/>
          <p:cNvSpPr/>
          <p:nvPr/>
        </p:nvSpPr>
        <p:spPr>
          <a:xfrm>
            <a:off x="5947425" y="2954950"/>
            <a:ext cx="3705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87" name="Google Shape;887;p74"/>
          <p:cNvSpPr/>
          <p:nvPr/>
        </p:nvSpPr>
        <p:spPr>
          <a:xfrm>
            <a:off x="3914150" y="2954950"/>
            <a:ext cx="919200" cy="694500"/>
          </a:xfrm>
          <a:prstGeom prst="rect">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888" name="Google Shape;888;p74"/>
          <p:cNvSpPr txBox="1"/>
          <p:nvPr/>
        </p:nvSpPr>
        <p:spPr>
          <a:xfrm>
            <a:off x="454825" y="2047050"/>
            <a:ext cx="4798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t/>
            </a:r>
            <a:endParaRPr sz="1500">
              <a:solidFill>
                <a:schemeClr val="dk1"/>
              </a:solidFill>
            </a:endParaRPr>
          </a:p>
        </p:txBody>
      </p:sp>
      <p:sp>
        <p:nvSpPr>
          <p:cNvPr id="889" name="Google Shape;88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890" name="Google Shape;890;p74"/>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891" name="Google Shape;891;p74"/>
          <p:cNvPicPr preferRelativeResize="0"/>
          <p:nvPr/>
        </p:nvPicPr>
        <p:blipFill>
          <a:blip r:embed="rId4">
            <a:alphaModFix/>
          </a:blip>
          <a:stretch>
            <a:fillRect/>
          </a:stretch>
        </p:blipFill>
        <p:spPr>
          <a:xfrm>
            <a:off x="642049" y="912299"/>
            <a:ext cx="4723524" cy="1442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75"/>
          <p:cNvPicPr preferRelativeResize="0"/>
          <p:nvPr/>
        </p:nvPicPr>
        <p:blipFill>
          <a:blip r:embed="rId3">
            <a:alphaModFix/>
          </a:blip>
          <a:stretch>
            <a:fillRect/>
          </a:stretch>
        </p:blipFill>
        <p:spPr>
          <a:xfrm>
            <a:off x="720000" y="4043813"/>
            <a:ext cx="7969623" cy="581700"/>
          </a:xfrm>
          <a:prstGeom prst="rect">
            <a:avLst/>
          </a:prstGeom>
          <a:noFill/>
          <a:ln>
            <a:noFill/>
          </a:ln>
        </p:spPr>
      </p:pic>
      <p:pic>
        <p:nvPicPr>
          <p:cNvPr id="897" name="Google Shape;897;p75"/>
          <p:cNvPicPr preferRelativeResize="0"/>
          <p:nvPr/>
        </p:nvPicPr>
        <p:blipFill>
          <a:blip r:embed="rId4">
            <a:alphaModFix/>
          </a:blip>
          <a:stretch>
            <a:fillRect/>
          </a:stretch>
        </p:blipFill>
        <p:spPr>
          <a:xfrm>
            <a:off x="510788" y="1589549"/>
            <a:ext cx="8178827" cy="874725"/>
          </a:xfrm>
          <a:prstGeom prst="rect">
            <a:avLst/>
          </a:prstGeom>
          <a:noFill/>
          <a:ln>
            <a:noFill/>
          </a:ln>
        </p:spPr>
      </p:pic>
      <p:sp>
        <p:nvSpPr>
          <p:cNvPr id="898" name="Google Shape;898;p7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899" name="Google Shape;899;p75"/>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Antes:</a:t>
            </a:r>
            <a:endParaRPr b="1" sz="1400"/>
          </a:p>
        </p:txBody>
      </p:sp>
      <p:sp>
        <p:nvSpPr>
          <p:cNvPr id="900" name="Google Shape;900;p75"/>
          <p:cNvSpPr txBox="1"/>
          <p:nvPr>
            <p:ph idx="1" type="body"/>
          </p:nvPr>
        </p:nvSpPr>
        <p:spPr>
          <a:xfrm>
            <a:off x="778063" y="33732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1400">
                <a:solidFill>
                  <a:schemeClr val="dk2"/>
                </a:solidFill>
              </a:rPr>
              <a:t>Después:</a:t>
            </a:r>
            <a:endParaRPr b="1" sz="1400"/>
          </a:p>
        </p:txBody>
      </p:sp>
      <p:cxnSp>
        <p:nvCxnSpPr>
          <p:cNvPr id="901" name="Google Shape;901;p75"/>
          <p:cNvCxnSpPr/>
          <p:nvPr/>
        </p:nvCxnSpPr>
        <p:spPr>
          <a:xfrm>
            <a:off x="3940900" y="2392625"/>
            <a:ext cx="600900" cy="1849200"/>
          </a:xfrm>
          <a:prstGeom prst="straightConnector1">
            <a:avLst/>
          </a:prstGeom>
          <a:noFill/>
          <a:ln cap="flat" cmpd="sng" w="19050">
            <a:solidFill>
              <a:schemeClr val="dk2"/>
            </a:solidFill>
            <a:prstDash val="solid"/>
            <a:round/>
            <a:headEnd len="med" w="med" type="triangle"/>
            <a:tailEnd len="med" w="med" type="stealth"/>
          </a:ln>
        </p:spPr>
      </p:cxnSp>
      <p:cxnSp>
        <p:nvCxnSpPr>
          <p:cNvPr id="902" name="Google Shape;902;p75"/>
          <p:cNvCxnSpPr/>
          <p:nvPr/>
        </p:nvCxnSpPr>
        <p:spPr>
          <a:xfrm>
            <a:off x="6151250" y="2445000"/>
            <a:ext cx="92700" cy="1722000"/>
          </a:xfrm>
          <a:prstGeom prst="straightConnector1">
            <a:avLst/>
          </a:prstGeom>
          <a:noFill/>
          <a:ln cap="flat" cmpd="sng" w="19050">
            <a:solidFill>
              <a:schemeClr val="dk2"/>
            </a:solidFill>
            <a:prstDash val="solid"/>
            <a:round/>
            <a:headEnd len="med" w="med" type="triangle"/>
            <a:tailEnd len="med" w="med" type="stealth"/>
          </a:ln>
        </p:spPr>
      </p:cxnSp>
      <p:cxnSp>
        <p:nvCxnSpPr>
          <p:cNvPr id="903" name="Google Shape;903;p75"/>
          <p:cNvCxnSpPr/>
          <p:nvPr/>
        </p:nvCxnSpPr>
        <p:spPr>
          <a:xfrm>
            <a:off x="7031200" y="2162150"/>
            <a:ext cx="596100" cy="2079600"/>
          </a:xfrm>
          <a:prstGeom prst="straightConnector1">
            <a:avLst/>
          </a:prstGeom>
          <a:noFill/>
          <a:ln cap="flat" cmpd="sng" w="19050">
            <a:solidFill>
              <a:schemeClr val="dk2"/>
            </a:solidFill>
            <a:prstDash val="solid"/>
            <a:round/>
            <a:headEnd len="med" w="med" type="triangle"/>
            <a:tailEnd len="med" w="med" type="stealth"/>
          </a:ln>
        </p:spPr>
      </p:cxnSp>
      <p:cxnSp>
        <p:nvCxnSpPr>
          <p:cNvPr id="904" name="Google Shape;904;p75"/>
          <p:cNvCxnSpPr/>
          <p:nvPr/>
        </p:nvCxnSpPr>
        <p:spPr>
          <a:xfrm flipH="1">
            <a:off x="2718975" y="2464275"/>
            <a:ext cx="253500" cy="1572300"/>
          </a:xfrm>
          <a:prstGeom prst="straightConnector1">
            <a:avLst/>
          </a:prstGeom>
          <a:noFill/>
          <a:ln cap="flat" cmpd="sng" w="19050">
            <a:solidFill>
              <a:schemeClr val="dk2"/>
            </a:solidFill>
            <a:prstDash val="solid"/>
            <a:round/>
            <a:headEnd len="med" w="med" type="triangle"/>
            <a:tailEnd len="med" w="med" type="stealth"/>
          </a:ln>
        </p:spPr>
      </p:cxnSp>
      <p:sp>
        <p:nvSpPr>
          <p:cNvPr id="905" name="Google Shape;90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906" name="Google Shape;906;p75"/>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cxnSp>
        <p:nvCxnSpPr>
          <p:cNvPr id="907" name="Google Shape;907;p75"/>
          <p:cNvCxnSpPr/>
          <p:nvPr/>
        </p:nvCxnSpPr>
        <p:spPr>
          <a:xfrm>
            <a:off x="5172275" y="2031725"/>
            <a:ext cx="596100" cy="2079600"/>
          </a:xfrm>
          <a:prstGeom prst="straightConnector1">
            <a:avLst/>
          </a:prstGeom>
          <a:noFill/>
          <a:ln cap="flat" cmpd="sng" w="19050">
            <a:solidFill>
              <a:schemeClr val="dk2"/>
            </a:solidFill>
            <a:prstDash val="solid"/>
            <a:round/>
            <a:headEnd len="med" w="med" type="triangle"/>
            <a:tailEnd len="med" w="med" type="stealth"/>
          </a:ln>
        </p:spPr>
      </p:cxnSp>
      <p:cxnSp>
        <p:nvCxnSpPr>
          <p:cNvPr id="908" name="Google Shape;908;p75"/>
          <p:cNvCxnSpPr/>
          <p:nvPr/>
        </p:nvCxnSpPr>
        <p:spPr>
          <a:xfrm>
            <a:off x="4541800" y="2031725"/>
            <a:ext cx="596100" cy="2079600"/>
          </a:xfrm>
          <a:prstGeom prst="straightConnector1">
            <a:avLst/>
          </a:prstGeom>
          <a:noFill/>
          <a:ln cap="flat" cmpd="sng" w="19050">
            <a:solidFill>
              <a:schemeClr val="dk2"/>
            </a:solidFill>
            <a:prstDash val="solid"/>
            <a:round/>
            <a:headEnd len="med" w="med" type="triangle"/>
            <a:tailEnd len="med" w="med" type="stealth"/>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914" name="Google Shape;914;p76"/>
          <p:cNvSpPr txBox="1"/>
          <p:nvPr>
            <p:ph idx="1" type="body"/>
          </p:nvPr>
        </p:nvSpPr>
        <p:spPr>
          <a:xfrm>
            <a:off x="756750" y="11863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Antes:</a:t>
            </a:r>
            <a:endParaRPr b="1"/>
          </a:p>
        </p:txBody>
      </p:sp>
      <p:sp>
        <p:nvSpPr>
          <p:cNvPr id="915" name="Google Shape;91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916" name="Google Shape;916;p76"/>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917" name="Google Shape;917;p76"/>
          <p:cNvPicPr preferRelativeResize="0"/>
          <p:nvPr/>
        </p:nvPicPr>
        <p:blipFill>
          <a:blip r:embed="rId3">
            <a:alphaModFix/>
          </a:blip>
          <a:stretch>
            <a:fillRect/>
          </a:stretch>
        </p:blipFill>
        <p:spPr>
          <a:xfrm>
            <a:off x="562650" y="1795600"/>
            <a:ext cx="8123475" cy="1700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7"/>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sz="3500"/>
          </a:p>
        </p:txBody>
      </p:sp>
      <p:sp>
        <p:nvSpPr>
          <p:cNvPr id="923" name="Google Shape;923;p77"/>
          <p:cNvSpPr txBox="1"/>
          <p:nvPr>
            <p:ph idx="1" type="body"/>
          </p:nvPr>
        </p:nvSpPr>
        <p:spPr>
          <a:xfrm>
            <a:off x="719988" y="1148238"/>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chemeClr val="dk2"/>
                </a:solidFill>
              </a:rPr>
              <a:t>Después:</a:t>
            </a:r>
            <a:endParaRPr b="1"/>
          </a:p>
        </p:txBody>
      </p:sp>
      <p:sp>
        <p:nvSpPr>
          <p:cNvPr id="924" name="Google Shape;92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925" name="Google Shape;925;p77"/>
          <p:cNvSpPr txBox="1"/>
          <p:nvPr/>
        </p:nvSpPr>
        <p:spPr>
          <a:xfrm>
            <a:off x="437975" y="17280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p:txBody>
      </p:sp>
      <p:pic>
        <p:nvPicPr>
          <p:cNvPr id="926" name="Google Shape;926;p77"/>
          <p:cNvPicPr preferRelativeResize="0"/>
          <p:nvPr/>
        </p:nvPicPr>
        <p:blipFill>
          <a:blip r:embed="rId3">
            <a:alphaModFix/>
          </a:blip>
          <a:stretch>
            <a:fillRect/>
          </a:stretch>
        </p:blipFill>
        <p:spPr>
          <a:xfrm>
            <a:off x="931025" y="1513338"/>
            <a:ext cx="7492971" cy="331716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8"/>
          <p:cNvSpPr txBox="1"/>
          <p:nvPr/>
        </p:nvSpPr>
        <p:spPr>
          <a:xfrm>
            <a:off x="437975" y="594475"/>
            <a:ext cx="831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500">
                <a:solidFill>
                  <a:schemeClr val="dk2"/>
                </a:solidFill>
                <a:latin typeface="Share Tech Mono"/>
                <a:ea typeface="Share Tech Mono"/>
                <a:cs typeface="Share Tech Mono"/>
                <a:sym typeface="Share Tech Mono"/>
              </a:rPr>
              <a:t>Consulta 2: Lenguaje Natural y sintaxis SQL</a:t>
            </a:r>
            <a:endParaRPr sz="800">
              <a:solidFill>
                <a:schemeClr val="dk2"/>
              </a:solidFill>
            </a:endParaRPr>
          </a:p>
        </p:txBody>
      </p:sp>
      <p:sp>
        <p:nvSpPr>
          <p:cNvPr id="932" name="Google Shape;932;p78"/>
          <p:cNvSpPr txBox="1"/>
          <p:nvPr/>
        </p:nvSpPr>
        <p:spPr>
          <a:xfrm>
            <a:off x="543275" y="1856575"/>
            <a:ext cx="7818600" cy="28416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Clr>
                <a:schemeClr val="dk1"/>
              </a:buClr>
              <a:buSzPts val="1050"/>
              <a:buFont typeface="Roboto"/>
              <a:buAutoNum type="alphaUcParenR"/>
            </a:pPr>
            <a:r>
              <a:rPr i="1" lang="es-419" sz="1050">
                <a:solidFill>
                  <a:schemeClr val="dk1"/>
                </a:solidFill>
                <a:latin typeface="Roboto"/>
                <a:ea typeface="Roboto"/>
                <a:cs typeface="Roboto"/>
                <a:sym typeface="Roboto"/>
              </a:rPr>
              <a:t>Lenguaje natural</a:t>
            </a:r>
            <a:endParaRPr i="1" sz="1050">
              <a:solidFill>
                <a:schemeClr val="dk1"/>
              </a:solidFill>
              <a:latin typeface="Roboto"/>
              <a:ea typeface="Roboto"/>
              <a:cs typeface="Roboto"/>
              <a:sym typeface="Roboto"/>
            </a:endParaRPr>
          </a:p>
          <a:p>
            <a:pPr indent="0" lvl="0" marL="457200" rtl="0" algn="l">
              <a:spcBef>
                <a:spcPts val="0"/>
              </a:spcBef>
              <a:spcAft>
                <a:spcPts val="0"/>
              </a:spcAft>
              <a:buNone/>
            </a:pPr>
            <a:r>
              <a:t/>
            </a:r>
            <a:endParaRPr i="1" sz="1050">
              <a:solidFill>
                <a:schemeClr val="dk1"/>
              </a:solidFill>
              <a:latin typeface="Roboto"/>
              <a:ea typeface="Roboto"/>
              <a:cs typeface="Roboto"/>
              <a:sym typeface="Roboto"/>
            </a:endParaRPr>
          </a:p>
          <a:p>
            <a:pPr indent="-295275" lvl="0" marL="914400" rtl="0" algn="l">
              <a:spcBef>
                <a:spcPts val="0"/>
              </a:spcBef>
              <a:spcAft>
                <a:spcPts val="0"/>
              </a:spcAft>
              <a:buClr>
                <a:schemeClr val="dk1"/>
              </a:buClr>
              <a:buSzPts val="1050"/>
              <a:buFont typeface="Roboto"/>
              <a:buAutoNum type="alphaLcPeriod"/>
            </a:pPr>
            <a:r>
              <a:rPr i="1" lang="es-419" sz="1050">
                <a:solidFill>
                  <a:schemeClr val="dk1"/>
                </a:solidFill>
                <a:latin typeface="Roboto"/>
                <a:ea typeface="Roboto"/>
                <a:cs typeface="Roboto"/>
                <a:sym typeface="Roboto"/>
              </a:rPr>
              <a:t>Quiero obtener los nombres de las evoluciones de los pokemones iniciales  y sus tipos.</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lphaUcParenR"/>
            </a:pPr>
            <a:r>
              <a:rPr i="1" lang="es-419" sz="1050">
                <a:solidFill>
                  <a:schemeClr val="dk1"/>
                </a:solidFill>
                <a:latin typeface="Roboto"/>
                <a:ea typeface="Roboto"/>
                <a:cs typeface="Roboto"/>
                <a:sym typeface="Roboto"/>
              </a:rPr>
              <a:t>Sintaxis SQL:</a:t>
            </a:r>
            <a:endParaRPr i="1" sz="1050">
              <a:solidFill>
                <a:schemeClr val="dk1"/>
              </a:solidFill>
              <a:latin typeface="Roboto"/>
              <a:ea typeface="Roboto"/>
              <a:cs typeface="Roboto"/>
              <a:sym typeface="Roboto"/>
            </a:endParaRPr>
          </a:p>
          <a:p>
            <a:pPr indent="0" lvl="0" marL="45720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SELECT</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p</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pok_name</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t</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type_name</a:t>
            </a:r>
            <a:endParaRPr sz="1050">
              <a:solidFill>
                <a:srgbClr val="E35535"/>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FROM</a:t>
            </a:r>
            <a:r>
              <a:rPr lang="es-419" sz="1050">
                <a:solidFill>
                  <a:srgbClr val="A0ACBB"/>
                </a:solidFill>
                <a:highlight>
                  <a:srgbClr val="111418"/>
                </a:highlight>
                <a:latin typeface="Courier New"/>
                <a:ea typeface="Courier New"/>
                <a:cs typeface="Courier New"/>
                <a:sym typeface="Courier New"/>
              </a:rPr>
              <a:t> pokemon p, pokemon_types pt, types t</a:t>
            </a:r>
            <a:endParaRPr sz="1050">
              <a:solidFill>
                <a:srgbClr val="A0ACBB"/>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WHERE</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p</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pok_name</a:t>
            </a:r>
            <a:r>
              <a:rPr lang="es-419" sz="1050">
                <a:solidFill>
                  <a:srgbClr val="A0ACBB"/>
                </a:solidFill>
                <a:highlight>
                  <a:srgbClr val="111418"/>
                </a:highlight>
                <a:latin typeface="Courier New"/>
                <a:ea typeface="Courier New"/>
                <a:cs typeface="Courier New"/>
                <a:sym typeface="Courier New"/>
              </a:rPr>
              <a:t> </a:t>
            </a:r>
            <a:r>
              <a:rPr lang="es-419" sz="1050">
                <a:solidFill>
                  <a:srgbClr val="38C7BD"/>
                </a:solidFill>
                <a:highlight>
                  <a:srgbClr val="111418"/>
                </a:highlight>
                <a:latin typeface="Courier New"/>
                <a:ea typeface="Courier New"/>
                <a:cs typeface="Courier New"/>
                <a:sym typeface="Courier New"/>
              </a:rPr>
              <a:t>IN</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'Ivysaur'</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'Charmeleon'</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'Wartortle'</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'Bayleef'</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'Quilava'</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'Croconaw'</a:t>
            </a:r>
            <a:r>
              <a:rPr lang="es-419" sz="1050">
                <a:solidFill>
                  <a:srgbClr val="A0ACBB"/>
                </a:solidFill>
                <a:highlight>
                  <a:srgbClr val="111418"/>
                </a:highlight>
                <a:latin typeface="Courier New"/>
                <a:ea typeface="Courier New"/>
                <a:cs typeface="Courier New"/>
                <a:sym typeface="Courier New"/>
              </a:rPr>
              <a:t>,</a:t>
            </a:r>
            <a:r>
              <a:rPr lang="es-419" sz="1050">
                <a:solidFill>
                  <a:srgbClr val="00A884"/>
                </a:solidFill>
                <a:highlight>
                  <a:srgbClr val="111418"/>
                </a:highlight>
                <a:latin typeface="Courier New"/>
                <a:ea typeface="Courier New"/>
                <a:cs typeface="Courier New"/>
                <a:sym typeface="Courier New"/>
              </a:rPr>
              <a:t>'Grovyle'</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'Combusken'</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'Marshtomp'</a:t>
            </a:r>
            <a:r>
              <a:rPr lang="es-419" sz="1050">
                <a:solidFill>
                  <a:srgbClr val="A0ACBB"/>
                </a:solidFill>
                <a:highlight>
                  <a:srgbClr val="111418"/>
                </a:highlight>
                <a:latin typeface="Courier New"/>
                <a:ea typeface="Courier New"/>
                <a:cs typeface="Courier New"/>
                <a:sym typeface="Courier New"/>
              </a:rPr>
              <a:t>,</a:t>
            </a:r>
            <a:r>
              <a:rPr lang="es-419" sz="1050">
                <a:solidFill>
                  <a:srgbClr val="00A884"/>
                </a:solidFill>
                <a:highlight>
                  <a:srgbClr val="111418"/>
                </a:highlight>
                <a:latin typeface="Courier New"/>
                <a:ea typeface="Courier New"/>
                <a:cs typeface="Courier New"/>
                <a:sym typeface="Courier New"/>
              </a:rPr>
              <a:t>'Grotle'</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'Monferno'</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'Prinplup'</a:t>
            </a:r>
            <a:r>
              <a:rPr lang="es-419" sz="1050">
                <a:solidFill>
                  <a:srgbClr val="A0ACBB"/>
                </a:solidFill>
                <a:highlight>
                  <a:srgbClr val="111418"/>
                </a:highlight>
                <a:latin typeface="Courier New"/>
                <a:ea typeface="Courier New"/>
                <a:cs typeface="Courier New"/>
                <a:sym typeface="Courier New"/>
              </a:rPr>
              <a:t>,</a:t>
            </a:r>
            <a:r>
              <a:rPr lang="es-419" sz="1050">
                <a:solidFill>
                  <a:srgbClr val="00A884"/>
                </a:solidFill>
                <a:highlight>
                  <a:srgbClr val="111418"/>
                </a:highlight>
                <a:latin typeface="Courier New"/>
                <a:ea typeface="Courier New"/>
                <a:cs typeface="Courier New"/>
                <a:sym typeface="Courier New"/>
              </a:rPr>
              <a:t>'Servine'</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'Pignite'</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'Dewott'</a:t>
            </a:r>
            <a:r>
              <a:rPr lang="es-419" sz="1050">
                <a:solidFill>
                  <a:srgbClr val="A0ACBB"/>
                </a:solidFill>
                <a:highlight>
                  <a:srgbClr val="111418"/>
                </a:highlight>
                <a:latin typeface="Courier New"/>
                <a:ea typeface="Courier New"/>
                <a:cs typeface="Courier New"/>
                <a:sym typeface="Courier New"/>
              </a:rPr>
              <a:t>,</a:t>
            </a:r>
            <a:r>
              <a:rPr lang="es-419" sz="1050">
                <a:solidFill>
                  <a:srgbClr val="00A884"/>
                </a:solidFill>
                <a:highlight>
                  <a:srgbClr val="111418"/>
                </a:highlight>
                <a:latin typeface="Courier New"/>
                <a:ea typeface="Courier New"/>
                <a:cs typeface="Courier New"/>
                <a:sym typeface="Courier New"/>
              </a:rPr>
              <a:t>'Quilladin'</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'Braixen'</a:t>
            </a:r>
            <a:r>
              <a:rPr lang="es-419" sz="1050">
                <a:solidFill>
                  <a:srgbClr val="A0ACBB"/>
                </a:solidFill>
                <a:highlight>
                  <a:srgbClr val="111418"/>
                </a:highlight>
                <a:latin typeface="Courier New"/>
                <a:ea typeface="Courier New"/>
                <a:cs typeface="Courier New"/>
                <a:sym typeface="Courier New"/>
              </a:rPr>
              <a:t>, </a:t>
            </a:r>
            <a:r>
              <a:rPr lang="es-419" sz="1050">
                <a:solidFill>
                  <a:srgbClr val="00A884"/>
                </a:solidFill>
                <a:highlight>
                  <a:srgbClr val="111418"/>
                </a:highlight>
                <a:latin typeface="Courier New"/>
                <a:ea typeface="Courier New"/>
                <a:cs typeface="Courier New"/>
                <a:sym typeface="Courier New"/>
              </a:rPr>
              <a:t>'Frogadier'</a:t>
            </a:r>
            <a:r>
              <a:rPr lang="es-419" sz="1050">
                <a:solidFill>
                  <a:srgbClr val="A0ACBB"/>
                </a:solidFill>
                <a:highlight>
                  <a:srgbClr val="111418"/>
                </a:highlight>
                <a:latin typeface="Courier New"/>
                <a:ea typeface="Courier New"/>
                <a:cs typeface="Courier New"/>
                <a:sym typeface="Courier New"/>
              </a:rPr>
              <a:t>)</a:t>
            </a:r>
            <a:endParaRPr sz="1050">
              <a:solidFill>
                <a:srgbClr val="A0ACBB"/>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AND</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p</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pok_id</a:t>
            </a:r>
            <a:r>
              <a:rPr lang="es-419" sz="1050">
                <a:solidFill>
                  <a:srgbClr val="A0ACBB"/>
                </a:solidFill>
                <a:highlight>
                  <a:srgbClr val="111418"/>
                </a:highlight>
                <a:latin typeface="Courier New"/>
                <a:ea typeface="Courier New"/>
                <a:cs typeface="Courier New"/>
                <a:sym typeface="Courier New"/>
              </a:rPr>
              <a:t> </a:t>
            </a:r>
            <a:r>
              <a:rPr lang="es-419" sz="1050">
                <a:solidFill>
                  <a:srgbClr val="C7910C"/>
                </a:solidFill>
                <a:highlight>
                  <a:srgbClr val="111418"/>
                </a:highlight>
                <a:latin typeface="Courier New"/>
                <a:ea typeface="Courier New"/>
                <a:cs typeface="Courier New"/>
                <a:sym typeface="Courier New"/>
              </a:rPr>
              <a:t>=</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pt</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pok_id</a:t>
            </a:r>
            <a:endParaRPr sz="1050">
              <a:solidFill>
                <a:srgbClr val="E35535"/>
              </a:solidFill>
              <a:highlight>
                <a:srgbClr val="111418"/>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es-419" sz="1050">
                <a:solidFill>
                  <a:srgbClr val="38C7BD"/>
                </a:solidFill>
                <a:highlight>
                  <a:srgbClr val="111418"/>
                </a:highlight>
                <a:latin typeface="Courier New"/>
                <a:ea typeface="Courier New"/>
                <a:cs typeface="Courier New"/>
                <a:sym typeface="Courier New"/>
              </a:rPr>
              <a:t>AND</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pt</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type_id</a:t>
            </a:r>
            <a:r>
              <a:rPr lang="es-419" sz="1050">
                <a:solidFill>
                  <a:srgbClr val="A0ACBB"/>
                </a:solidFill>
                <a:highlight>
                  <a:srgbClr val="111418"/>
                </a:highlight>
                <a:latin typeface="Courier New"/>
                <a:ea typeface="Courier New"/>
                <a:cs typeface="Courier New"/>
                <a:sym typeface="Courier New"/>
              </a:rPr>
              <a:t> </a:t>
            </a:r>
            <a:r>
              <a:rPr lang="es-419" sz="1050">
                <a:solidFill>
                  <a:srgbClr val="C7910C"/>
                </a:solidFill>
                <a:highlight>
                  <a:srgbClr val="111418"/>
                </a:highlight>
                <a:latin typeface="Courier New"/>
                <a:ea typeface="Courier New"/>
                <a:cs typeface="Courier New"/>
                <a:sym typeface="Courier New"/>
              </a:rPr>
              <a:t>=</a:t>
            </a:r>
            <a:r>
              <a:rPr lang="es-419" sz="1050">
                <a:solidFill>
                  <a:srgbClr val="A0ACBB"/>
                </a:solidFill>
                <a:highlight>
                  <a:srgbClr val="111418"/>
                </a:highlight>
                <a:latin typeface="Courier New"/>
                <a:ea typeface="Courier New"/>
                <a:cs typeface="Courier New"/>
                <a:sym typeface="Courier New"/>
              </a:rPr>
              <a:t> </a:t>
            </a:r>
            <a:r>
              <a:rPr lang="es-419" sz="1050">
                <a:solidFill>
                  <a:srgbClr val="E35535"/>
                </a:solidFill>
                <a:highlight>
                  <a:srgbClr val="111418"/>
                </a:highlight>
                <a:latin typeface="Courier New"/>
                <a:ea typeface="Courier New"/>
                <a:cs typeface="Courier New"/>
                <a:sym typeface="Courier New"/>
              </a:rPr>
              <a:t>t</a:t>
            </a:r>
            <a:r>
              <a:rPr lang="es-419" sz="1050">
                <a:solidFill>
                  <a:srgbClr val="A0ACBB"/>
                </a:solidFill>
                <a:highlight>
                  <a:srgbClr val="111418"/>
                </a:highlight>
                <a:latin typeface="Courier New"/>
                <a:ea typeface="Courier New"/>
                <a:cs typeface="Courier New"/>
                <a:sym typeface="Courier New"/>
              </a:rPr>
              <a:t>.</a:t>
            </a:r>
            <a:r>
              <a:rPr lang="es-419" sz="1050">
                <a:solidFill>
                  <a:srgbClr val="E35535"/>
                </a:solidFill>
                <a:highlight>
                  <a:srgbClr val="111418"/>
                </a:highlight>
                <a:latin typeface="Courier New"/>
                <a:ea typeface="Courier New"/>
                <a:cs typeface="Courier New"/>
                <a:sym typeface="Courier New"/>
              </a:rPr>
              <a:t>type_id</a:t>
            </a:r>
            <a:r>
              <a:rPr lang="es-419" sz="1050">
                <a:solidFill>
                  <a:srgbClr val="A0ACBB"/>
                </a:solidFill>
                <a:highlight>
                  <a:srgbClr val="111418"/>
                </a:highlight>
                <a:latin typeface="Courier New"/>
                <a:ea typeface="Courier New"/>
                <a:cs typeface="Courier New"/>
                <a:sym typeface="Courier New"/>
              </a:rPr>
              <a:t>;</a:t>
            </a:r>
            <a:endParaRPr sz="1050">
              <a:solidFill>
                <a:srgbClr val="A0ACBB"/>
              </a:solidFill>
              <a:highlight>
                <a:srgbClr val="111418"/>
              </a:highlight>
              <a:latin typeface="Courier New"/>
              <a:ea typeface="Courier New"/>
              <a:cs typeface="Courier New"/>
              <a:sym typeface="Courier New"/>
            </a:endParaRPr>
          </a:p>
          <a:p>
            <a:pPr indent="0" lvl="0" marL="2286000" rtl="0" algn="l">
              <a:lnSpc>
                <a:spcPct val="135714"/>
              </a:lnSpc>
              <a:spcBef>
                <a:spcPts val="0"/>
              </a:spcBef>
              <a:spcAft>
                <a:spcPts val="0"/>
              </a:spcAft>
              <a:buNone/>
            </a:pPr>
            <a:r>
              <a:t/>
            </a:r>
            <a:endParaRPr sz="1000">
              <a:solidFill>
                <a:srgbClr val="38C7BD"/>
              </a:solidFill>
              <a:highlight>
                <a:srgbClr val="111418"/>
              </a:highlight>
              <a:latin typeface="Courier New"/>
              <a:ea typeface="Courier New"/>
              <a:cs typeface="Courier New"/>
              <a:sym typeface="Courier New"/>
            </a:endParaRPr>
          </a:p>
          <a:p>
            <a:pPr indent="0" lvl="0" marL="457200" rtl="0" algn="l">
              <a:spcBef>
                <a:spcPts val="0"/>
              </a:spcBef>
              <a:spcAft>
                <a:spcPts val="0"/>
              </a:spcAft>
              <a:buNone/>
            </a:pPr>
            <a:r>
              <a:t/>
            </a:r>
            <a:endParaRPr i="1" sz="9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933" name="Google Shape;933;p78"/>
          <p:cNvSpPr txBox="1"/>
          <p:nvPr/>
        </p:nvSpPr>
        <p:spPr>
          <a:xfrm>
            <a:off x="387650" y="185650"/>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p:txBody>
      </p:sp>
      <p:sp>
        <p:nvSpPr>
          <p:cNvPr id="934" name="Google Shape;93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lt2"/>
                </a:solidFill>
              </a:rPr>
              <a:t>Diagnóstico</a:t>
            </a:r>
            <a:endParaRPr>
              <a:solidFill>
                <a:schemeClr val="lt2"/>
              </a:solidFill>
            </a:endParaRPr>
          </a:p>
        </p:txBody>
      </p:sp>
      <p:sp>
        <p:nvSpPr>
          <p:cNvPr id="940" name="Google Shape;940;p79"/>
          <p:cNvSpPr txBox="1"/>
          <p:nvPr>
            <p:ph idx="1" type="body"/>
          </p:nvPr>
        </p:nvSpPr>
        <p:spPr>
          <a:xfrm>
            <a:off x="3873425" y="710325"/>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941" name="Google Shape;941;p79"/>
          <p:cNvSpPr txBox="1"/>
          <p:nvPr/>
        </p:nvSpPr>
        <p:spPr>
          <a:xfrm>
            <a:off x="683250" y="15422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2"/>
                </a:solidFill>
                <a:latin typeface="Share Tech Mono"/>
                <a:ea typeface="Share Tech Mono"/>
                <a:cs typeface="Share Tech Mono"/>
                <a:sym typeface="Share Tech Mono"/>
              </a:rPr>
              <a:t> -Analizando la consulta con explain:</a:t>
            </a:r>
            <a:endParaRPr>
              <a:solidFill>
                <a:schemeClr val="dk2"/>
              </a:solidFill>
            </a:endParaRPr>
          </a:p>
        </p:txBody>
      </p:sp>
      <p:sp>
        <p:nvSpPr>
          <p:cNvPr id="942" name="Google Shape;942;p79"/>
          <p:cNvSpPr txBox="1"/>
          <p:nvPr/>
        </p:nvSpPr>
        <p:spPr>
          <a:xfrm>
            <a:off x="768125" y="3101150"/>
            <a:ext cx="338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-Tipo de acceso: ALL,ref,eq_ref</a:t>
            </a:r>
            <a:endParaRPr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-Llave utilizada: Null,Primary</a:t>
            </a:r>
            <a:endParaRPr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accent1"/>
                </a:solidFill>
                <a:latin typeface="Share Tech Mono"/>
                <a:ea typeface="Share Tech Mono"/>
                <a:cs typeface="Share Tech Mono"/>
                <a:sym typeface="Share Tech Mono"/>
              </a:rPr>
              <a:t>-Filas obtenidas: 722,1,1</a:t>
            </a:r>
            <a:endParaRPr sz="1200">
              <a:solidFill>
                <a:schemeClr val="accent1"/>
              </a:solidFill>
              <a:highlight>
                <a:schemeClr val="accent1"/>
              </a:highlight>
              <a:latin typeface="Share Tech Mono"/>
              <a:ea typeface="Share Tech Mono"/>
              <a:cs typeface="Share Tech Mono"/>
              <a:sym typeface="Share Tech Mono"/>
            </a:endParaRPr>
          </a:p>
        </p:txBody>
      </p:sp>
      <p:sp>
        <p:nvSpPr>
          <p:cNvPr id="943" name="Google Shape;943;p79"/>
          <p:cNvSpPr txBox="1"/>
          <p:nvPr/>
        </p:nvSpPr>
        <p:spPr>
          <a:xfrm>
            <a:off x="381725" y="168150"/>
            <a:ext cx="302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944" name="Google Shape;944;p79"/>
          <p:cNvPicPr preferRelativeResize="0"/>
          <p:nvPr/>
        </p:nvPicPr>
        <p:blipFill rotWithShape="1">
          <a:blip r:embed="rId3">
            <a:alphaModFix/>
          </a:blip>
          <a:srcRect b="0" l="0" r="18307" t="9148"/>
          <a:stretch/>
        </p:blipFill>
        <p:spPr>
          <a:xfrm>
            <a:off x="6799925" y="710325"/>
            <a:ext cx="1624075" cy="3387525"/>
          </a:xfrm>
          <a:prstGeom prst="rect">
            <a:avLst/>
          </a:prstGeom>
          <a:noFill/>
          <a:ln>
            <a:noFill/>
          </a:ln>
        </p:spPr>
      </p:pic>
      <p:pic>
        <p:nvPicPr>
          <p:cNvPr id="945" name="Google Shape;945;p79"/>
          <p:cNvPicPr preferRelativeResize="0"/>
          <p:nvPr/>
        </p:nvPicPr>
        <p:blipFill>
          <a:blip r:embed="rId4">
            <a:alphaModFix/>
          </a:blip>
          <a:stretch>
            <a:fillRect/>
          </a:stretch>
        </p:blipFill>
        <p:spPr>
          <a:xfrm>
            <a:off x="533650" y="2023024"/>
            <a:ext cx="6076097" cy="665625"/>
          </a:xfrm>
          <a:prstGeom prst="rect">
            <a:avLst/>
          </a:prstGeom>
          <a:noFill/>
          <a:ln>
            <a:noFill/>
          </a:ln>
        </p:spPr>
      </p:pic>
      <p:cxnSp>
        <p:nvCxnSpPr>
          <p:cNvPr id="946" name="Google Shape;946;p79"/>
          <p:cNvCxnSpPr/>
          <p:nvPr/>
        </p:nvCxnSpPr>
        <p:spPr>
          <a:xfrm>
            <a:off x="2425700" y="2212100"/>
            <a:ext cx="5700" cy="461700"/>
          </a:xfrm>
          <a:prstGeom prst="straightConnector1">
            <a:avLst/>
          </a:prstGeom>
          <a:noFill/>
          <a:ln cap="flat" cmpd="sng" w="28575">
            <a:solidFill>
              <a:schemeClr val="accent1"/>
            </a:solidFill>
            <a:prstDash val="solid"/>
            <a:round/>
            <a:headEnd len="med" w="med" type="none"/>
            <a:tailEnd len="med" w="med" type="none"/>
          </a:ln>
        </p:spPr>
      </p:cxnSp>
      <p:cxnSp>
        <p:nvCxnSpPr>
          <p:cNvPr id="947" name="Google Shape;947;p79"/>
          <p:cNvCxnSpPr/>
          <p:nvPr/>
        </p:nvCxnSpPr>
        <p:spPr>
          <a:xfrm flipH="1" rot="10800000">
            <a:off x="2437250" y="2674000"/>
            <a:ext cx="352200" cy="5700"/>
          </a:xfrm>
          <a:prstGeom prst="straightConnector1">
            <a:avLst/>
          </a:prstGeom>
          <a:noFill/>
          <a:ln cap="flat" cmpd="sng" w="28575">
            <a:solidFill>
              <a:schemeClr val="accent1"/>
            </a:solidFill>
            <a:prstDash val="solid"/>
            <a:round/>
            <a:headEnd len="med" w="med" type="none"/>
            <a:tailEnd len="med" w="med" type="none"/>
          </a:ln>
        </p:spPr>
      </p:cxnSp>
      <p:cxnSp>
        <p:nvCxnSpPr>
          <p:cNvPr id="948" name="Google Shape;948;p79"/>
          <p:cNvCxnSpPr/>
          <p:nvPr/>
        </p:nvCxnSpPr>
        <p:spPr>
          <a:xfrm>
            <a:off x="2800925" y="2212100"/>
            <a:ext cx="0" cy="479100"/>
          </a:xfrm>
          <a:prstGeom prst="straightConnector1">
            <a:avLst/>
          </a:prstGeom>
          <a:noFill/>
          <a:ln cap="flat" cmpd="sng" w="28575">
            <a:solidFill>
              <a:schemeClr val="accent1"/>
            </a:solidFill>
            <a:prstDash val="solid"/>
            <a:round/>
            <a:headEnd len="med" w="med" type="none"/>
            <a:tailEnd len="med" w="med" type="none"/>
          </a:ln>
        </p:spPr>
      </p:cxnSp>
      <p:cxnSp>
        <p:nvCxnSpPr>
          <p:cNvPr id="949" name="Google Shape;949;p79"/>
          <p:cNvCxnSpPr/>
          <p:nvPr/>
        </p:nvCxnSpPr>
        <p:spPr>
          <a:xfrm flipH="1" rot="10800000">
            <a:off x="2425700" y="2212075"/>
            <a:ext cx="375300" cy="1200"/>
          </a:xfrm>
          <a:prstGeom prst="straightConnector1">
            <a:avLst/>
          </a:prstGeom>
          <a:noFill/>
          <a:ln cap="flat" cmpd="sng" w="28575">
            <a:solidFill>
              <a:schemeClr val="accent1"/>
            </a:solidFill>
            <a:prstDash val="solid"/>
            <a:round/>
            <a:headEnd len="med" w="med" type="none"/>
            <a:tailEnd len="med" w="med" type="none"/>
          </a:ln>
        </p:spPr>
      </p:cxnSp>
      <p:cxnSp>
        <p:nvCxnSpPr>
          <p:cNvPr id="950" name="Google Shape;950;p79"/>
          <p:cNvCxnSpPr>
            <a:endCxn id="945" idx="2"/>
          </p:cNvCxnSpPr>
          <p:nvPr/>
        </p:nvCxnSpPr>
        <p:spPr>
          <a:xfrm flipH="1">
            <a:off x="3571698" y="2188849"/>
            <a:ext cx="31200" cy="499800"/>
          </a:xfrm>
          <a:prstGeom prst="straightConnector1">
            <a:avLst/>
          </a:prstGeom>
          <a:noFill/>
          <a:ln cap="flat" cmpd="sng" w="28575">
            <a:solidFill>
              <a:schemeClr val="accent1"/>
            </a:solidFill>
            <a:prstDash val="solid"/>
            <a:round/>
            <a:headEnd len="med" w="med" type="none"/>
            <a:tailEnd len="med" w="med" type="none"/>
          </a:ln>
        </p:spPr>
      </p:cxnSp>
      <p:cxnSp>
        <p:nvCxnSpPr>
          <p:cNvPr id="951" name="Google Shape;951;p79"/>
          <p:cNvCxnSpPr>
            <a:stCxn id="945" idx="2"/>
          </p:cNvCxnSpPr>
          <p:nvPr/>
        </p:nvCxnSpPr>
        <p:spPr>
          <a:xfrm>
            <a:off x="3571698" y="2688649"/>
            <a:ext cx="534600" cy="0"/>
          </a:xfrm>
          <a:prstGeom prst="straightConnector1">
            <a:avLst/>
          </a:prstGeom>
          <a:noFill/>
          <a:ln cap="flat" cmpd="sng" w="28575">
            <a:solidFill>
              <a:schemeClr val="accent1"/>
            </a:solidFill>
            <a:prstDash val="solid"/>
            <a:round/>
            <a:headEnd len="med" w="med" type="none"/>
            <a:tailEnd len="med" w="med" type="none"/>
          </a:ln>
        </p:spPr>
      </p:cxnSp>
      <p:cxnSp>
        <p:nvCxnSpPr>
          <p:cNvPr id="952" name="Google Shape;952;p79"/>
          <p:cNvCxnSpPr/>
          <p:nvPr/>
        </p:nvCxnSpPr>
        <p:spPr>
          <a:xfrm rot="10800000">
            <a:off x="4088200" y="2192675"/>
            <a:ext cx="7200" cy="488700"/>
          </a:xfrm>
          <a:prstGeom prst="straightConnector1">
            <a:avLst/>
          </a:prstGeom>
          <a:noFill/>
          <a:ln cap="flat" cmpd="sng" w="28575">
            <a:solidFill>
              <a:schemeClr val="accent1"/>
            </a:solidFill>
            <a:prstDash val="solid"/>
            <a:round/>
            <a:headEnd len="med" w="med" type="none"/>
            <a:tailEnd len="med" w="med" type="none"/>
          </a:ln>
        </p:spPr>
      </p:cxnSp>
      <p:cxnSp>
        <p:nvCxnSpPr>
          <p:cNvPr id="953" name="Google Shape;953;p79"/>
          <p:cNvCxnSpPr/>
          <p:nvPr/>
        </p:nvCxnSpPr>
        <p:spPr>
          <a:xfrm>
            <a:off x="3606550" y="2192550"/>
            <a:ext cx="492300" cy="0"/>
          </a:xfrm>
          <a:prstGeom prst="straightConnector1">
            <a:avLst/>
          </a:prstGeom>
          <a:noFill/>
          <a:ln cap="flat" cmpd="sng" w="28575">
            <a:solidFill>
              <a:schemeClr val="accent1"/>
            </a:solidFill>
            <a:prstDash val="solid"/>
            <a:round/>
            <a:headEnd len="med" w="med" type="none"/>
            <a:tailEnd len="med" w="med" type="none"/>
          </a:ln>
        </p:spPr>
      </p:cxnSp>
      <p:cxnSp>
        <p:nvCxnSpPr>
          <p:cNvPr id="954" name="Google Shape;954;p79"/>
          <p:cNvCxnSpPr/>
          <p:nvPr/>
        </p:nvCxnSpPr>
        <p:spPr>
          <a:xfrm>
            <a:off x="5253800" y="2188475"/>
            <a:ext cx="4500" cy="492300"/>
          </a:xfrm>
          <a:prstGeom prst="straightConnector1">
            <a:avLst/>
          </a:prstGeom>
          <a:noFill/>
          <a:ln cap="flat" cmpd="sng" w="28575">
            <a:solidFill>
              <a:schemeClr val="accent1"/>
            </a:solidFill>
            <a:prstDash val="solid"/>
            <a:round/>
            <a:headEnd len="med" w="med" type="none"/>
            <a:tailEnd len="med" w="med" type="none"/>
          </a:ln>
        </p:spPr>
      </p:cxnSp>
      <p:cxnSp>
        <p:nvCxnSpPr>
          <p:cNvPr id="955" name="Google Shape;955;p79"/>
          <p:cNvCxnSpPr/>
          <p:nvPr/>
        </p:nvCxnSpPr>
        <p:spPr>
          <a:xfrm>
            <a:off x="5266975" y="2683575"/>
            <a:ext cx="340500" cy="0"/>
          </a:xfrm>
          <a:prstGeom prst="straightConnector1">
            <a:avLst/>
          </a:prstGeom>
          <a:noFill/>
          <a:ln cap="flat" cmpd="sng" w="28575">
            <a:solidFill>
              <a:schemeClr val="accent1"/>
            </a:solidFill>
            <a:prstDash val="solid"/>
            <a:round/>
            <a:headEnd len="med" w="med" type="none"/>
            <a:tailEnd len="med" w="med" type="none"/>
          </a:ln>
        </p:spPr>
      </p:cxnSp>
      <p:cxnSp>
        <p:nvCxnSpPr>
          <p:cNvPr id="956" name="Google Shape;956;p79"/>
          <p:cNvCxnSpPr/>
          <p:nvPr/>
        </p:nvCxnSpPr>
        <p:spPr>
          <a:xfrm>
            <a:off x="5588000" y="2191450"/>
            <a:ext cx="7200" cy="497400"/>
          </a:xfrm>
          <a:prstGeom prst="straightConnector1">
            <a:avLst/>
          </a:prstGeom>
          <a:noFill/>
          <a:ln cap="flat" cmpd="sng" w="28575">
            <a:solidFill>
              <a:schemeClr val="accent1"/>
            </a:solidFill>
            <a:prstDash val="solid"/>
            <a:round/>
            <a:headEnd len="med" w="med" type="none"/>
            <a:tailEnd len="med" w="med" type="none"/>
          </a:ln>
        </p:spPr>
      </p:cxnSp>
      <p:cxnSp>
        <p:nvCxnSpPr>
          <p:cNvPr id="957" name="Google Shape;957;p79"/>
          <p:cNvCxnSpPr/>
          <p:nvPr/>
        </p:nvCxnSpPr>
        <p:spPr>
          <a:xfrm>
            <a:off x="5251100" y="2186175"/>
            <a:ext cx="347400" cy="1800"/>
          </a:xfrm>
          <a:prstGeom prst="straightConnector1">
            <a:avLst/>
          </a:prstGeom>
          <a:noFill/>
          <a:ln cap="flat" cmpd="sng" w="28575">
            <a:solidFill>
              <a:schemeClr val="accent1"/>
            </a:solidFill>
            <a:prstDash val="solid"/>
            <a:round/>
            <a:headEnd len="med" w="med" type="none"/>
            <a:tailEnd len="med" w="med" type="none"/>
          </a:ln>
        </p:spPr>
      </p:cxnSp>
      <p:sp>
        <p:nvSpPr>
          <p:cNvPr id="958" name="Google Shape;95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Caso de estudio</a:t>
            </a:r>
            <a:endParaRPr/>
          </a:p>
        </p:txBody>
      </p:sp>
      <p:sp>
        <p:nvSpPr>
          <p:cNvPr id="342" name="Google Shape;342;p26"/>
          <p:cNvSpPr txBox="1"/>
          <p:nvPr/>
        </p:nvSpPr>
        <p:spPr>
          <a:xfrm>
            <a:off x="607575" y="1830713"/>
            <a:ext cx="4096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En el vasto y siempre creciente mundo Pokémon, la gestión eficiente de grandes volúmenes de datos es crucial. Tanto entrenadores como investigadores, así como el público en general, requieren acceso rápido y preciso a información detallada sobre los Pokémon, incluyendo sus tipos, habilidades, estadísticas y relaciones. Sin embargo, la estructura y el volumen de estos datos presentan desafíos significativos.</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pic>
        <p:nvPicPr>
          <p:cNvPr id="343" name="Google Shape;343;p26"/>
          <p:cNvPicPr preferRelativeResize="0"/>
          <p:nvPr/>
        </p:nvPicPr>
        <p:blipFill>
          <a:blip r:embed="rId3">
            <a:alphaModFix/>
          </a:blip>
          <a:stretch>
            <a:fillRect/>
          </a:stretch>
        </p:blipFill>
        <p:spPr>
          <a:xfrm>
            <a:off x="4847575" y="837800"/>
            <a:ext cx="3529450" cy="3759151"/>
          </a:xfrm>
          <a:prstGeom prst="rect">
            <a:avLst/>
          </a:prstGeom>
          <a:noFill/>
          <a:ln>
            <a:noFill/>
          </a:ln>
        </p:spPr>
      </p:pic>
      <p:sp>
        <p:nvSpPr>
          <p:cNvPr id="344" name="Google Shape;34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80"/>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964" name="Google Shape;964;p80"/>
          <p:cNvSpPr txBox="1"/>
          <p:nvPr>
            <p:ph idx="1" type="body"/>
          </p:nvPr>
        </p:nvSpPr>
        <p:spPr>
          <a:xfrm>
            <a:off x="553550" y="1942425"/>
            <a:ext cx="42162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a:t>
            </a:r>
            <a:r>
              <a:rPr lang="es-419"/>
              <a:t>l resultado muestra un "sequential scan" (escaneo secuencial) sobre las tablas involucradas. Esto significa que la base de datos tiene que revisar cada fila de las tablas pokemon, pokemon_types, y types, lo que es ineficiente para tablas grandes.</a:t>
            </a:r>
            <a:endParaRPr/>
          </a:p>
          <a:p>
            <a:pPr indent="0" lvl="0" marL="0" rtl="0" algn="l">
              <a:spcBef>
                <a:spcPts val="0"/>
              </a:spcBef>
              <a:spcAft>
                <a:spcPts val="0"/>
              </a:spcAft>
              <a:buNone/>
            </a:pPr>
            <a:r>
              <a:rPr lang="es-419"/>
              <a:t>Para la optimización </a:t>
            </a:r>
            <a:r>
              <a:rPr lang="es-419"/>
              <a:t>se sugiere crear un índice pok_name permite a la base de datos encontrar rápidamente los Pokémon especificados y ordenarlos.Crear índices: pok_id y type_id en las tablas pokemon, pokemon_types y types permiten que la base de datos realice las uniones necesarias de manera más eficiente.</a:t>
            </a:r>
            <a:endParaRPr/>
          </a:p>
        </p:txBody>
      </p:sp>
      <p:sp>
        <p:nvSpPr>
          <p:cNvPr id="965" name="Google Shape;965;p80"/>
          <p:cNvSpPr txBox="1"/>
          <p:nvPr/>
        </p:nvSpPr>
        <p:spPr>
          <a:xfrm>
            <a:off x="391500" y="168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966" name="Google Shape;966;p80"/>
          <p:cNvPicPr preferRelativeResize="0"/>
          <p:nvPr/>
        </p:nvPicPr>
        <p:blipFill>
          <a:blip r:embed="rId3">
            <a:alphaModFix/>
          </a:blip>
          <a:stretch>
            <a:fillRect/>
          </a:stretch>
        </p:blipFill>
        <p:spPr>
          <a:xfrm>
            <a:off x="4769825" y="1274325"/>
            <a:ext cx="3880749" cy="2199091"/>
          </a:xfrm>
          <a:prstGeom prst="rect">
            <a:avLst/>
          </a:prstGeom>
          <a:noFill/>
          <a:ln>
            <a:noFill/>
          </a:ln>
        </p:spPr>
      </p:pic>
      <p:sp>
        <p:nvSpPr>
          <p:cNvPr id="967" name="Google Shape;96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1"/>
          <p:cNvSpPr txBox="1"/>
          <p:nvPr>
            <p:ph idx="1" type="body"/>
          </p:nvPr>
        </p:nvSpPr>
        <p:spPr>
          <a:xfrm>
            <a:off x="367125" y="601550"/>
            <a:ext cx="770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Creación de un Índice.</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CREATE</a:t>
            </a:r>
            <a:r>
              <a:rPr lang="es-419" sz="850">
                <a:solidFill>
                  <a:srgbClr val="A0ACBB"/>
                </a:solidFill>
                <a:highlight>
                  <a:srgbClr val="111418"/>
                </a:highlight>
                <a:latin typeface="Courier New"/>
                <a:ea typeface="Courier New"/>
                <a:cs typeface="Courier New"/>
                <a:sym typeface="Courier New"/>
              </a:rPr>
              <a:t> INDEX idx_pok_name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pokemon (pok_name);</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CREATE</a:t>
            </a:r>
            <a:r>
              <a:rPr lang="es-419" sz="850">
                <a:solidFill>
                  <a:srgbClr val="A0ACBB"/>
                </a:solidFill>
                <a:highlight>
                  <a:srgbClr val="111418"/>
                </a:highlight>
                <a:latin typeface="Courier New"/>
                <a:ea typeface="Courier New"/>
                <a:cs typeface="Courier New"/>
                <a:sym typeface="Courier New"/>
              </a:rPr>
              <a:t> INDEX idx_pokemon_id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pokemon (pok_id);</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CREATE</a:t>
            </a:r>
            <a:r>
              <a:rPr lang="es-419" sz="850">
                <a:solidFill>
                  <a:srgbClr val="A0ACBB"/>
                </a:solidFill>
                <a:highlight>
                  <a:srgbClr val="111418"/>
                </a:highlight>
                <a:latin typeface="Courier New"/>
                <a:ea typeface="Courier New"/>
                <a:cs typeface="Courier New"/>
                <a:sym typeface="Courier New"/>
              </a:rPr>
              <a:t> INDEX idx_pokemon_types_pokemon_id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pokemon_types (pok_id);</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CREATE</a:t>
            </a:r>
            <a:r>
              <a:rPr lang="es-419" sz="850">
                <a:solidFill>
                  <a:srgbClr val="A0ACBB"/>
                </a:solidFill>
                <a:highlight>
                  <a:srgbClr val="111418"/>
                </a:highlight>
                <a:latin typeface="Courier New"/>
                <a:ea typeface="Courier New"/>
                <a:cs typeface="Courier New"/>
                <a:sym typeface="Courier New"/>
              </a:rPr>
              <a:t> INDEX idx_pokemon_types_type_id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pokemon_types (</a:t>
            </a:r>
            <a:r>
              <a:rPr lang="es-419" sz="850">
                <a:solidFill>
                  <a:srgbClr val="11B7D4"/>
                </a:solidFill>
                <a:highlight>
                  <a:srgbClr val="111418"/>
                </a:highlight>
                <a:latin typeface="Courier New"/>
                <a:ea typeface="Courier New"/>
                <a:cs typeface="Courier New"/>
                <a:sym typeface="Courier New"/>
              </a:rPr>
              <a:t>type_id</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CREATE</a:t>
            </a:r>
            <a:r>
              <a:rPr lang="es-419" sz="850">
                <a:solidFill>
                  <a:srgbClr val="A0ACBB"/>
                </a:solidFill>
                <a:highlight>
                  <a:srgbClr val="111418"/>
                </a:highlight>
                <a:latin typeface="Courier New"/>
                <a:ea typeface="Courier New"/>
                <a:cs typeface="Courier New"/>
                <a:sym typeface="Courier New"/>
              </a:rPr>
              <a:t> INDEX idx_type_id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types (</a:t>
            </a:r>
            <a:r>
              <a:rPr lang="es-419" sz="850">
                <a:solidFill>
                  <a:srgbClr val="11B7D4"/>
                </a:solidFill>
                <a:highlight>
                  <a:srgbClr val="111418"/>
                </a:highlight>
                <a:latin typeface="Courier New"/>
                <a:ea typeface="Courier New"/>
                <a:cs typeface="Courier New"/>
                <a:sym typeface="Courier New"/>
              </a:rPr>
              <a:t>type_id</a:t>
            </a:r>
            <a:r>
              <a:rPr lang="es-419" sz="850">
                <a:solidFill>
                  <a:srgbClr val="A0ACBB"/>
                </a:solidFill>
                <a:highlight>
                  <a:srgbClr val="111418"/>
                </a:highlight>
                <a:latin typeface="Courier New"/>
                <a:ea typeface="Courier New"/>
                <a:cs typeface="Courier New"/>
                <a:sym typeface="Courier New"/>
              </a:rPr>
              <a:t>);</a:t>
            </a:r>
            <a:endParaRPr/>
          </a:p>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es-419">
                <a:solidFill>
                  <a:schemeClr val="dk2"/>
                </a:solidFill>
              </a:rPr>
              <a:t>Reescritura de consulta.</a:t>
            </a:r>
            <a:endParaRPr>
              <a:solidFill>
                <a:schemeClr val="dk2"/>
              </a:solidFill>
            </a:endParaRPr>
          </a:p>
          <a:p>
            <a:pPr indent="0" lvl="0" marL="0" rtl="0" algn="l">
              <a:spcBef>
                <a:spcPts val="0"/>
              </a:spcBef>
              <a:spcAft>
                <a:spcPts val="0"/>
              </a:spcAft>
              <a:buNone/>
            </a:pPr>
            <a:r>
              <a:t/>
            </a:r>
            <a:endParaRPr sz="800"/>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SELECT</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pok_name</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t</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type_name</a:t>
            </a:r>
            <a:endParaRPr sz="850">
              <a:solidFill>
                <a:srgbClr val="E35535"/>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FROM</a:t>
            </a:r>
            <a:r>
              <a:rPr lang="es-419" sz="850">
                <a:solidFill>
                  <a:srgbClr val="A0ACBB"/>
                </a:solidFill>
                <a:highlight>
                  <a:srgbClr val="111418"/>
                </a:highlight>
                <a:latin typeface="Courier New"/>
                <a:ea typeface="Courier New"/>
                <a:cs typeface="Courier New"/>
                <a:sym typeface="Courier New"/>
              </a:rPr>
              <a:t> pokemon p</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INNER JOIN</a:t>
            </a:r>
            <a:r>
              <a:rPr lang="es-419" sz="850">
                <a:solidFill>
                  <a:srgbClr val="A0ACBB"/>
                </a:solidFill>
                <a:highlight>
                  <a:srgbClr val="111418"/>
                </a:highlight>
                <a:latin typeface="Courier New"/>
                <a:ea typeface="Courier New"/>
                <a:cs typeface="Courier New"/>
                <a:sym typeface="Courier New"/>
              </a:rPr>
              <a:t> pokemon_types pt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pok_id</a:t>
            </a:r>
            <a:r>
              <a:rPr lang="es-419" sz="850">
                <a:solidFill>
                  <a:srgbClr val="A0ACBB"/>
                </a:solidFill>
                <a:highlight>
                  <a:srgbClr val="111418"/>
                </a:highlight>
                <a:latin typeface="Courier New"/>
                <a:ea typeface="Courier New"/>
                <a:cs typeface="Courier New"/>
                <a:sym typeface="Courier New"/>
              </a:rPr>
              <a:t> </a:t>
            </a:r>
            <a:r>
              <a:rPr lang="es-419" sz="850">
                <a:solidFill>
                  <a:srgbClr val="C7910C"/>
                </a:solidFill>
                <a:highlight>
                  <a:srgbClr val="111418"/>
                </a:highlight>
                <a:latin typeface="Courier New"/>
                <a:ea typeface="Courier New"/>
                <a:cs typeface="Courier New"/>
                <a:sym typeface="Courier New"/>
              </a:rPr>
              <a:t>=</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pt</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pok_id</a:t>
            </a:r>
            <a:endParaRPr sz="850">
              <a:solidFill>
                <a:srgbClr val="E35535"/>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INNER JOIN</a:t>
            </a:r>
            <a:r>
              <a:rPr lang="es-419" sz="850">
                <a:solidFill>
                  <a:srgbClr val="A0ACBB"/>
                </a:solidFill>
                <a:highlight>
                  <a:srgbClr val="111418"/>
                </a:highlight>
                <a:latin typeface="Courier New"/>
                <a:ea typeface="Courier New"/>
                <a:cs typeface="Courier New"/>
                <a:sym typeface="Courier New"/>
              </a:rPr>
              <a:t> types t </a:t>
            </a:r>
            <a:r>
              <a:rPr lang="es-419" sz="850">
                <a:solidFill>
                  <a:srgbClr val="38C7BD"/>
                </a:solidFill>
                <a:highlight>
                  <a:srgbClr val="111418"/>
                </a:highlight>
                <a:latin typeface="Courier New"/>
                <a:ea typeface="Courier New"/>
                <a:cs typeface="Courier New"/>
                <a:sym typeface="Courier New"/>
              </a:rPr>
              <a:t>ON</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pt</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type_id</a:t>
            </a:r>
            <a:r>
              <a:rPr lang="es-419" sz="850">
                <a:solidFill>
                  <a:srgbClr val="A0ACBB"/>
                </a:solidFill>
                <a:highlight>
                  <a:srgbClr val="111418"/>
                </a:highlight>
                <a:latin typeface="Courier New"/>
                <a:ea typeface="Courier New"/>
                <a:cs typeface="Courier New"/>
                <a:sym typeface="Courier New"/>
              </a:rPr>
              <a:t> </a:t>
            </a:r>
            <a:r>
              <a:rPr lang="es-419" sz="850">
                <a:solidFill>
                  <a:srgbClr val="C7910C"/>
                </a:solidFill>
                <a:highlight>
                  <a:srgbClr val="111418"/>
                </a:highlight>
                <a:latin typeface="Courier New"/>
                <a:ea typeface="Courier New"/>
                <a:cs typeface="Courier New"/>
                <a:sym typeface="Courier New"/>
              </a:rPr>
              <a:t>=</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t</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type_id</a:t>
            </a:r>
            <a:endParaRPr sz="850">
              <a:solidFill>
                <a:srgbClr val="E35535"/>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WHERE</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pok_name</a:t>
            </a:r>
            <a:r>
              <a:rPr lang="es-419" sz="850">
                <a:solidFill>
                  <a:srgbClr val="A0ACBB"/>
                </a:solidFill>
                <a:highlight>
                  <a:srgbClr val="111418"/>
                </a:highlight>
                <a:latin typeface="Courier New"/>
                <a:ea typeface="Courier New"/>
                <a:cs typeface="Courier New"/>
                <a:sym typeface="Courier New"/>
              </a:rPr>
              <a:t> </a:t>
            </a:r>
            <a:r>
              <a:rPr lang="es-419" sz="850">
                <a:solidFill>
                  <a:srgbClr val="38C7BD"/>
                </a:solidFill>
                <a:highlight>
                  <a:srgbClr val="111418"/>
                </a:highlight>
                <a:latin typeface="Courier New"/>
                <a:ea typeface="Courier New"/>
                <a:cs typeface="Courier New"/>
                <a:sym typeface="Courier New"/>
              </a:rPr>
              <a:t>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'Bulbasaur'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'Charmander'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'Squirtle'</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00A884"/>
                </a:solidFill>
                <a:highlight>
                  <a:srgbClr val="111418"/>
                </a:highlight>
                <a:latin typeface="Courier New"/>
                <a:ea typeface="Courier New"/>
                <a:cs typeface="Courier New"/>
                <a:sym typeface="Courier New"/>
              </a:rPr>
              <a:t>'Chikorita'</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'Cyndaquil'</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'Totodile'</a:t>
            </a:r>
            <a:r>
              <a:rPr lang="es-419" sz="850">
                <a:solidFill>
                  <a:srgbClr val="A0ACBB"/>
                </a:solidFill>
                <a:highlight>
                  <a:srgbClr val="111418"/>
                </a:highlight>
                <a:latin typeface="Courier New"/>
                <a:ea typeface="Courier New"/>
                <a:cs typeface="Courier New"/>
                <a:sym typeface="Courier New"/>
              </a:rPr>
              <a:t>, </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00A884"/>
                </a:solidFill>
                <a:highlight>
                  <a:srgbClr val="111418"/>
                </a:highlight>
                <a:latin typeface="Courier New"/>
                <a:ea typeface="Courier New"/>
                <a:cs typeface="Courier New"/>
                <a:sym typeface="Courier New"/>
              </a:rPr>
              <a:t>'Treecko'</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'Torchic'</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'Mudkip'</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'Turtwig'</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'Chimchar'</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'Piplup'</a:t>
            </a:r>
            <a:r>
              <a:rPr lang="es-419" sz="850">
                <a:solidFill>
                  <a:srgbClr val="A0ACBB"/>
                </a:solidFill>
                <a:highlight>
                  <a:srgbClr val="111418"/>
                </a:highlight>
                <a:latin typeface="Courier New"/>
                <a:ea typeface="Courier New"/>
                <a:cs typeface="Courier New"/>
                <a:sym typeface="Courier New"/>
              </a:rPr>
              <a:t>, </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00A884"/>
                </a:solidFill>
                <a:highlight>
                  <a:srgbClr val="111418"/>
                </a:highlight>
                <a:latin typeface="Courier New"/>
                <a:ea typeface="Courier New"/>
                <a:cs typeface="Courier New"/>
                <a:sym typeface="Courier New"/>
              </a:rPr>
              <a:t>'Snivy'</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'Tepig'</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'Oshawott'</a:t>
            </a:r>
            <a:r>
              <a:rPr lang="es-419" sz="850">
                <a:solidFill>
                  <a:srgbClr val="A0ACBB"/>
                </a:solidFill>
                <a:highlight>
                  <a:srgbClr val="111418"/>
                </a:highlight>
                <a:latin typeface="Courier New"/>
                <a:ea typeface="Courier New"/>
                <a:cs typeface="Courier New"/>
                <a:sym typeface="Courier New"/>
              </a:rPr>
              <a:t>, </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00A884"/>
                </a:solidFill>
                <a:highlight>
                  <a:srgbClr val="111418"/>
                </a:highlight>
                <a:latin typeface="Courier New"/>
                <a:ea typeface="Courier New"/>
                <a:cs typeface="Courier New"/>
                <a:sym typeface="Courier New"/>
              </a:rPr>
              <a:t>'Chespin'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'Fennekin'</a:t>
            </a:r>
            <a:r>
              <a:rPr lang="es-419" sz="850">
                <a:solidFill>
                  <a:srgbClr val="A0ACBB"/>
                </a:solidFill>
                <a:highlight>
                  <a:srgbClr val="111418"/>
                </a:highlight>
                <a:latin typeface="Courier New"/>
                <a:ea typeface="Courier New"/>
                <a:cs typeface="Courier New"/>
                <a:sym typeface="Courier New"/>
              </a:rPr>
              <a:t>, </a:t>
            </a:r>
            <a:r>
              <a:rPr lang="es-419" sz="850">
                <a:solidFill>
                  <a:srgbClr val="00A884"/>
                </a:solidFill>
                <a:highlight>
                  <a:srgbClr val="111418"/>
                </a:highlight>
                <a:latin typeface="Courier New"/>
                <a:ea typeface="Courier New"/>
                <a:cs typeface="Courier New"/>
                <a:sym typeface="Courier New"/>
              </a:rPr>
              <a:t>'Froakie'</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419" sz="850">
                <a:solidFill>
                  <a:srgbClr val="38C7BD"/>
                </a:solidFill>
                <a:highlight>
                  <a:srgbClr val="111418"/>
                </a:highlight>
                <a:latin typeface="Courier New"/>
                <a:ea typeface="Courier New"/>
                <a:cs typeface="Courier New"/>
                <a:sym typeface="Courier New"/>
              </a:rPr>
              <a:t>ORDER BY</a:t>
            </a:r>
            <a:r>
              <a:rPr lang="es-419" sz="850">
                <a:solidFill>
                  <a:srgbClr val="A0ACBB"/>
                </a:solidFill>
                <a:highlight>
                  <a:srgbClr val="111418"/>
                </a:highlight>
                <a:latin typeface="Courier New"/>
                <a:ea typeface="Courier New"/>
                <a:cs typeface="Courier New"/>
                <a:sym typeface="Courier New"/>
              </a:rPr>
              <a:t> </a:t>
            </a:r>
            <a:r>
              <a:rPr lang="es-419" sz="850">
                <a:solidFill>
                  <a:srgbClr val="E35535"/>
                </a:solidFill>
                <a:highlight>
                  <a:srgbClr val="111418"/>
                </a:highlight>
                <a:latin typeface="Courier New"/>
                <a:ea typeface="Courier New"/>
                <a:cs typeface="Courier New"/>
                <a:sym typeface="Courier New"/>
              </a:rPr>
              <a:t>p</a:t>
            </a:r>
            <a:r>
              <a:rPr lang="es-419" sz="850">
                <a:solidFill>
                  <a:srgbClr val="A0ACBB"/>
                </a:solidFill>
                <a:highlight>
                  <a:srgbClr val="111418"/>
                </a:highlight>
                <a:latin typeface="Courier New"/>
                <a:ea typeface="Courier New"/>
                <a:cs typeface="Courier New"/>
                <a:sym typeface="Courier New"/>
              </a:rPr>
              <a:t>.</a:t>
            </a:r>
            <a:r>
              <a:rPr lang="es-419" sz="850">
                <a:solidFill>
                  <a:srgbClr val="E35535"/>
                </a:solidFill>
                <a:highlight>
                  <a:srgbClr val="111418"/>
                </a:highlight>
                <a:latin typeface="Courier New"/>
                <a:ea typeface="Courier New"/>
                <a:cs typeface="Courier New"/>
                <a:sym typeface="Courier New"/>
              </a:rPr>
              <a:t>pok_name</a:t>
            </a:r>
            <a:r>
              <a:rPr lang="es-419" sz="850">
                <a:solidFill>
                  <a:srgbClr val="A0ACBB"/>
                </a:solidFill>
                <a:highlight>
                  <a:srgbClr val="111418"/>
                </a:highlight>
                <a:latin typeface="Courier New"/>
                <a:ea typeface="Courier New"/>
                <a:cs typeface="Courier New"/>
                <a:sym typeface="Courier New"/>
              </a:rPr>
              <a:t>;</a:t>
            </a:r>
            <a:endParaRPr sz="850">
              <a:solidFill>
                <a:srgbClr val="A0ACBB"/>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973" name="Google Shape;973;p81"/>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974" name="Google Shape;974;p81"/>
          <p:cNvPicPr preferRelativeResize="0"/>
          <p:nvPr/>
        </p:nvPicPr>
        <p:blipFill>
          <a:blip r:embed="rId3">
            <a:alphaModFix/>
          </a:blip>
          <a:stretch>
            <a:fillRect/>
          </a:stretch>
        </p:blipFill>
        <p:spPr>
          <a:xfrm>
            <a:off x="4805850" y="2139975"/>
            <a:ext cx="3665151" cy="2531525"/>
          </a:xfrm>
          <a:prstGeom prst="rect">
            <a:avLst/>
          </a:prstGeom>
          <a:noFill/>
          <a:ln>
            <a:noFill/>
          </a:ln>
        </p:spPr>
      </p:pic>
      <p:sp>
        <p:nvSpPr>
          <p:cNvPr id="975" name="Google Shape;975;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2"/>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p:txBody>
      </p:sp>
      <p:sp>
        <p:nvSpPr>
          <p:cNvPr id="981" name="Google Shape;981;p82"/>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982" name="Google Shape;982;p82"/>
          <p:cNvPicPr preferRelativeResize="0"/>
          <p:nvPr/>
        </p:nvPicPr>
        <p:blipFill rotWithShape="1">
          <a:blip r:embed="rId3">
            <a:alphaModFix/>
          </a:blip>
          <a:srcRect b="0" l="0" r="0" t="5258"/>
          <a:stretch/>
        </p:blipFill>
        <p:spPr>
          <a:xfrm>
            <a:off x="720000" y="2008300"/>
            <a:ext cx="7561925" cy="606400"/>
          </a:xfrm>
          <a:prstGeom prst="rect">
            <a:avLst/>
          </a:prstGeom>
          <a:noFill/>
          <a:ln>
            <a:noFill/>
          </a:ln>
        </p:spPr>
      </p:pic>
      <p:sp>
        <p:nvSpPr>
          <p:cNvPr id="983" name="Google Shape;983;p82"/>
          <p:cNvSpPr txBox="1"/>
          <p:nvPr/>
        </p:nvSpPr>
        <p:spPr>
          <a:xfrm>
            <a:off x="720063" y="1235725"/>
            <a:ext cx="756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Se observa que con el uso de los </a:t>
            </a:r>
            <a:r>
              <a:rPr lang="es-419" sz="1200">
                <a:solidFill>
                  <a:schemeClr val="dk1"/>
                </a:solidFill>
                <a:latin typeface="Share Tech Mono"/>
                <a:ea typeface="Share Tech Mono"/>
                <a:cs typeface="Share Tech Mono"/>
                <a:sym typeface="Share Tech Mono"/>
              </a:rPr>
              <a:t>índices</a:t>
            </a:r>
            <a:r>
              <a:rPr lang="es-419" sz="1200">
                <a:solidFill>
                  <a:schemeClr val="dk1"/>
                </a:solidFill>
                <a:latin typeface="Share Tech Mono"/>
                <a:ea typeface="Share Tech Mono"/>
                <a:cs typeface="Share Tech Mono"/>
                <a:sym typeface="Share Tech Mono"/>
              </a:rPr>
              <a:t> se cambia la consulta de la primera tabla a range y solo se consultan 18 filas, y en el </a:t>
            </a:r>
            <a:r>
              <a:rPr lang="es-419" sz="1200">
                <a:solidFill>
                  <a:schemeClr val="dk1"/>
                </a:solidFill>
                <a:latin typeface="Share Tech Mono"/>
                <a:ea typeface="Share Tech Mono"/>
                <a:cs typeface="Share Tech Mono"/>
                <a:sym typeface="Share Tech Mono"/>
              </a:rPr>
              <a:t>árbol</a:t>
            </a:r>
            <a:r>
              <a:rPr lang="es-419" sz="1200">
                <a:solidFill>
                  <a:schemeClr val="dk1"/>
                </a:solidFill>
                <a:latin typeface="Share Tech Mono"/>
                <a:ea typeface="Share Tech Mono"/>
                <a:cs typeface="Share Tech Mono"/>
                <a:sym typeface="Share Tech Mono"/>
              </a:rPr>
              <a:t> de </a:t>
            </a:r>
            <a:r>
              <a:rPr lang="es-419" sz="1200">
                <a:solidFill>
                  <a:schemeClr val="dk1"/>
                </a:solidFill>
                <a:latin typeface="Share Tech Mono"/>
                <a:ea typeface="Share Tech Mono"/>
                <a:cs typeface="Share Tech Mono"/>
                <a:sym typeface="Share Tech Mono"/>
              </a:rPr>
              <a:t>ejecución</a:t>
            </a:r>
            <a:r>
              <a:rPr lang="es-419" sz="1200">
                <a:solidFill>
                  <a:schemeClr val="dk1"/>
                </a:solidFill>
                <a:latin typeface="Share Tech Mono"/>
                <a:ea typeface="Share Tech Mono"/>
                <a:cs typeface="Share Tech Mono"/>
                <a:sym typeface="Share Tech Mono"/>
              </a:rPr>
              <a:t> se muestra que en las tablas posteriores las consultas solo se hacen sobre 27 filas.</a:t>
            </a:r>
            <a:endParaRPr sz="1200">
              <a:solidFill>
                <a:schemeClr val="dk1"/>
              </a:solidFill>
              <a:latin typeface="Share Tech Mono"/>
              <a:ea typeface="Share Tech Mono"/>
              <a:cs typeface="Share Tech Mono"/>
              <a:sym typeface="Share Tech Mono"/>
            </a:endParaRPr>
          </a:p>
        </p:txBody>
      </p:sp>
      <p:pic>
        <p:nvPicPr>
          <p:cNvPr id="984" name="Google Shape;984;p82"/>
          <p:cNvPicPr preferRelativeResize="0"/>
          <p:nvPr/>
        </p:nvPicPr>
        <p:blipFill>
          <a:blip r:embed="rId4">
            <a:alphaModFix/>
          </a:blip>
          <a:stretch>
            <a:fillRect/>
          </a:stretch>
        </p:blipFill>
        <p:spPr>
          <a:xfrm>
            <a:off x="720000" y="3494750"/>
            <a:ext cx="6961551" cy="665623"/>
          </a:xfrm>
          <a:prstGeom prst="rect">
            <a:avLst/>
          </a:prstGeom>
          <a:noFill/>
          <a:ln>
            <a:noFill/>
          </a:ln>
        </p:spPr>
      </p:pic>
      <p:cxnSp>
        <p:nvCxnSpPr>
          <p:cNvPr id="985" name="Google Shape;985;p82"/>
          <p:cNvCxnSpPr/>
          <p:nvPr/>
        </p:nvCxnSpPr>
        <p:spPr>
          <a:xfrm>
            <a:off x="2887773" y="3668251"/>
            <a:ext cx="6600" cy="461700"/>
          </a:xfrm>
          <a:prstGeom prst="straightConnector1">
            <a:avLst/>
          </a:prstGeom>
          <a:noFill/>
          <a:ln cap="flat" cmpd="sng" w="28575">
            <a:solidFill>
              <a:schemeClr val="accent1"/>
            </a:solidFill>
            <a:prstDash val="solid"/>
            <a:round/>
            <a:headEnd len="med" w="med" type="none"/>
            <a:tailEnd len="med" w="med" type="none"/>
          </a:ln>
        </p:spPr>
      </p:cxnSp>
      <p:cxnSp>
        <p:nvCxnSpPr>
          <p:cNvPr id="986" name="Google Shape;986;p82"/>
          <p:cNvCxnSpPr/>
          <p:nvPr/>
        </p:nvCxnSpPr>
        <p:spPr>
          <a:xfrm flipH="1" rot="10800000">
            <a:off x="2901006" y="4130149"/>
            <a:ext cx="403500" cy="5700"/>
          </a:xfrm>
          <a:prstGeom prst="straightConnector1">
            <a:avLst/>
          </a:prstGeom>
          <a:noFill/>
          <a:ln cap="flat" cmpd="sng" w="28575">
            <a:solidFill>
              <a:schemeClr val="accent1"/>
            </a:solidFill>
            <a:prstDash val="solid"/>
            <a:round/>
            <a:headEnd len="med" w="med" type="none"/>
            <a:tailEnd len="med" w="med" type="none"/>
          </a:ln>
        </p:spPr>
      </p:cxnSp>
      <p:cxnSp>
        <p:nvCxnSpPr>
          <p:cNvPr id="987" name="Google Shape;987;p82"/>
          <p:cNvCxnSpPr/>
          <p:nvPr/>
        </p:nvCxnSpPr>
        <p:spPr>
          <a:xfrm>
            <a:off x="3317679" y="3668251"/>
            <a:ext cx="0" cy="4791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82"/>
          <p:cNvCxnSpPr/>
          <p:nvPr/>
        </p:nvCxnSpPr>
        <p:spPr>
          <a:xfrm flipH="1" rot="10800000">
            <a:off x="2887773" y="3668225"/>
            <a:ext cx="429900" cy="1200"/>
          </a:xfrm>
          <a:prstGeom prst="straightConnector1">
            <a:avLst/>
          </a:prstGeom>
          <a:noFill/>
          <a:ln cap="flat" cmpd="sng" w="28575">
            <a:solidFill>
              <a:schemeClr val="accent1"/>
            </a:solidFill>
            <a:prstDash val="solid"/>
            <a:round/>
            <a:headEnd len="med" w="med" type="none"/>
            <a:tailEnd len="med" w="med" type="none"/>
          </a:ln>
        </p:spPr>
      </p:cxnSp>
      <p:cxnSp>
        <p:nvCxnSpPr>
          <p:cNvPr id="989" name="Google Shape;989;p82"/>
          <p:cNvCxnSpPr>
            <a:endCxn id="984" idx="2"/>
          </p:cNvCxnSpPr>
          <p:nvPr/>
        </p:nvCxnSpPr>
        <p:spPr>
          <a:xfrm flipH="1">
            <a:off x="4200775" y="3660573"/>
            <a:ext cx="35700" cy="499800"/>
          </a:xfrm>
          <a:prstGeom prst="straightConnector1">
            <a:avLst/>
          </a:prstGeom>
          <a:noFill/>
          <a:ln cap="flat" cmpd="sng" w="28575">
            <a:solidFill>
              <a:schemeClr val="accent1"/>
            </a:solidFill>
            <a:prstDash val="solid"/>
            <a:round/>
            <a:headEnd len="med" w="med" type="none"/>
            <a:tailEnd len="med" w="med" type="none"/>
          </a:ln>
        </p:spPr>
      </p:cxnSp>
      <p:cxnSp>
        <p:nvCxnSpPr>
          <p:cNvPr id="990" name="Google Shape;990;p82"/>
          <p:cNvCxnSpPr>
            <a:stCxn id="984" idx="2"/>
          </p:cNvCxnSpPr>
          <p:nvPr/>
        </p:nvCxnSpPr>
        <p:spPr>
          <a:xfrm>
            <a:off x="4200775" y="4160373"/>
            <a:ext cx="612300" cy="0"/>
          </a:xfrm>
          <a:prstGeom prst="straightConnector1">
            <a:avLst/>
          </a:prstGeom>
          <a:noFill/>
          <a:ln cap="flat" cmpd="sng" w="28575">
            <a:solidFill>
              <a:schemeClr val="accent1"/>
            </a:solidFill>
            <a:prstDash val="solid"/>
            <a:round/>
            <a:headEnd len="med" w="med" type="none"/>
            <a:tailEnd len="med" w="med" type="none"/>
          </a:ln>
        </p:spPr>
      </p:cxnSp>
      <p:cxnSp>
        <p:nvCxnSpPr>
          <p:cNvPr id="991" name="Google Shape;991;p82"/>
          <p:cNvCxnSpPr/>
          <p:nvPr/>
        </p:nvCxnSpPr>
        <p:spPr>
          <a:xfrm rot="10800000">
            <a:off x="4792394" y="3648824"/>
            <a:ext cx="8400" cy="488700"/>
          </a:xfrm>
          <a:prstGeom prst="straightConnector1">
            <a:avLst/>
          </a:prstGeom>
          <a:noFill/>
          <a:ln cap="flat" cmpd="sng" w="28575">
            <a:solidFill>
              <a:schemeClr val="accent1"/>
            </a:solidFill>
            <a:prstDash val="solid"/>
            <a:round/>
            <a:headEnd len="med" w="med" type="none"/>
            <a:tailEnd len="med" w="med" type="none"/>
          </a:ln>
        </p:spPr>
      </p:cxnSp>
      <p:cxnSp>
        <p:nvCxnSpPr>
          <p:cNvPr id="992" name="Google Shape;992;p82"/>
          <p:cNvCxnSpPr/>
          <p:nvPr/>
        </p:nvCxnSpPr>
        <p:spPr>
          <a:xfrm>
            <a:off x="4240705" y="3648701"/>
            <a:ext cx="564000" cy="0"/>
          </a:xfrm>
          <a:prstGeom prst="straightConnector1">
            <a:avLst/>
          </a:prstGeom>
          <a:noFill/>
          <a:ln cap="flat" cmpd="sng" w="28575">
            <a:solidFill>
              <a:schemeClr val="accent1"/>
            </a:solidFill>
            <a:prstDash val="solid"/>
            <a:round/>
            <a:headEnd len="med" w="med" type="none"/>
            <a:tailEnd len="med" w="med" type="none"/>
          </a:ln>
        </p:spPr>
      </p:cxnSp>
      <p:cxnSp>
        <p:nvCxnSpPr>
          <p:cNvPr id="993" name="Google Shape;993;p82"/>
          <p:cNvCxnSpPr/>
          <p:nvPr/>
        </p:nvCxnSpPr>
        <p:spPr>
          <a:xfrm>
            <a:off x="6128004" y="3644626"/>
            <a:ext cx="5100" cy="492300"/>
          </a:xfrm>
          <a:prstGeom prst="straightConnector1">
            <a:avLst/>
          </a:prstGeom>
          <a:noFill/>
          <a:ln cap="flat" cmpd="sng" w="28575">
            <a:solidFill>
              <a:schemeClr val="accent1"/>
            </a:solidFill>
            <a:prstDash val="solid"/>
            <a:round/>
            <a:headEnd len="med" w="med" type="none"/>
            <a:tailEnd len="med" w="med" type="none"/>
          </a:ln>
        </p:spPr>
      </p:cxnSp>
      <p:cxnSp>
        <p:nvCxnSpPr>
          <p:cNvPr id="994" name="Google Shape;994;p82"/>
          <p:cNvCxnSpPr/>
          <p:nvPr/>
        </p:nvCxnSpPr>
        <p:spPr>
          <a:xfrm>
            <a:off x="6143099" y="4139724"/>
            <a:ext cx="390300" cy="0"/>
          </a:xfrm>
          <a:prstGeom prst="straightConnector1">
            <a:avLst/>
          </a:prstGeom>
          <a:noFill/>
          <a:ln cap="flat" cmpd="sng" w="28575">
            <a:solidFill>
              <a:schemeClr val="accent1"/>
            </a:solidFill>
            <a:prstDash val="solid"/>
            <a:round/>
            <a:headEnd len="med" w="med" type="none"/>
            <a:tailEnd len="med" w="med" type="none"/>
          </a:ln>
        </p:spPr>
      </p:cxnSp>
      <p:cxnSp>
        <p:nvCxnSpPr>
          <p:cNvPr id="995" name="Google Shape;995;p82"/>
          <p:cNvCxnSpPr/>
          <p:nvPr/>
        </p:nvCxnSpPr>
        <p:spPr>
          <a:xfrm>
            <a:off x="6510906" y="3647601"/>
            <a:ext cx="8400" cy="497400"/>
          </a:xfrm>
          <a:prstGeom prst="straightConnector1">
            <a:avLst/>
          </a:prstGeom>
          <a:noFill/>
          <a:ln cap="flat" cmpd="sng" w="28575">
            <a:solidFill>
              <a:schemeClr val="accent1"/>
            </a:solidFill>
            <a:prstDash val="solid"/>
            <a:round/>
            <a:headEnd len="med" w="med" type="none"/>
            <a:tailEnd len="med" w="med" type="none"/>
          </a:ln>
        </p:spPr>
      </p:cxnSp>
      <p:cxnSp>
        <p:nvCxnSpPr>
          <p:cNvPr id="996" name="Google Shape;996;p82"/>
          <p:cNvCxnSpPr/>
          <p:nvPr/>
        </p:nvCxnSpPr>
        <p:spPr>
          <a:xfrm>
            <a:off x="6124911" y="3642326"/>
            <a:ext cx="397800" cy="1800"/>
          </a:xfrm>
          <a:prstGeom prst="straightConnector1">
            <a:avLst/>
          </a:prstGeom>
          <a:noFill/>
          <a:ln cap="flat" cmpd="sng" w="28575">
            <a:solidFill>
              <a:schemeClr val="accent1"/>
            </a:solidFill>
            <a:prstDash val="solid"/>
            <a:round/>
            <a:headEnd len="med" w="med" type="none"/>
            <a:tailEnd len="med" w="med" type="none"/>
          </a:ln>
        </p:spPr>
      </p:cxnSp>
      <p:cxnSp>
        <p:nvCxnSpPr>
          <p:cNvPr id="997" name="Google Shape;997;p82"/>
          <p:cNvCxnSpPr/>
          <p:nvPr/>
        </p:nvCxnSpPr>
        <p:spPr>
          <a:xfrm>
            <a:off x="2523000" y="2016700"/>
            <a:ext cx="5700" cy="586800"/>
          </a:xfrm>
          <a:prstGeom prst="straightConnector1">
            <a:avLst/>
          </a:prstGeom>
          <a:noFill/>
          <a:ln cap="flat" cmpd="sng" w="28575">
            <a:solidFill>
              <a:schemeClr val="accent1"/>
            </a:solidFill>
            <a:prstDash val="solid"/>
            <a:round/>
            <a:headEnd len="med" w="med" type="none"/>
            <a:tailEnd len="med" w="med" type="none"/>
          </a:ln>
        </p:spPr>
      </p:cxnSp>
      <p:cxnSp>
        <p:nvCxnSpPr>
          <p:cNvPr id="998" name="Google Shape;998;p82"/>
          <p:cNvCxnSpPr/>
          <p:nvPr/>
        </p:nvCxnSpPr>
        <p:spPr>
          <a:xfrm flipH="1" rot="10800000">
            <a:off x="2527300" y="2610175"/>
            <a:ext cx="381000" cy="1800"/>
          </a:xfrm>
          <a:prstGeom prst="straightConnector1">
            <a:avLst/>
          </a:prstGeom>
          <a:noFill/>
          <a:ln cap="flat" cmpd="sng" w="28575">
            <a:solidFill>
              <a:schemeClr val="accent1"/>
            </a:solidFill>
            <a:prstDash val="solid"/>
            <a:round/>
            <a:headEnd len="med" w="med" type="none"/>
            <a:tailEnd len="med" w="med" type="none"/>
          </a:ln>
        </p:spPr>
      </p:cxnSp>
      <p:cxnSp>
        <p:nvCxnSpPr>
          <p:cNvPr id="999" name="Google Shape;999;p82"/>
          <p:cNvCxnSpPr/>
          <p:nvPr/>
        </p:nvCxnSpPr>
        <p:spPr>
          <a:xfrm>
            <a:off x="2897725" y="2017900"/>
            <a:ext cx="8700" cy="599700"/>
          </a:xfrm>
          <a:prstGeom prst="straightConnector1">
            <a:avLst/>
          </a:prstGeom>
          <a:noFill/>
          <a:ln cap="flat" cmpd="sng" w="28575">
            <a:solidFill>
              <a:schemeClr val="accent1"/>
            </a:solidFill>
            <a:prstDash val="solid"/>
            <a:round/>
            <a:headEnd len="med" w="med" type="none"/>
            <a:tailEnd len="med" w="med" type="none"/>
          </a:ln>
        </p:spPr>
      </p:cxnSp>
      <p:cxnSp>
        <p:nvCxnSpPr>
          <p:cNvPr id="1000" name="Google Shape;1000;p82"/>
          <p:cNvCxnSpPr/>
          <p:nvPr/>
        </p:nvCxnSpPr>
        <p:spPr>
          <a:xfrm>
            <a:off x="2520250" y="2014350"/>
            <a:ext cx="382800" cy="1800"/>
          </a:xfrm>
          <a:prstGeom prst="straightConnector1">
            <a:avLst/>
          </a:prstGeom>
          <a:noFill/>
          <a:ln cap="flat" cmpd="sng" w="28575">
            <a:solidFill>
              <a:schemeClr val="accent1"/>
            </a:solidFill>
            <a:prstDash val="solid"/>
            <a:round/>
            <a:headEnd len="med" w="med" type="none"/>
            <a:tailEnd len="med" w="med" type="none"/>
          </a:ln>
        </p:spPr>
      </p:cxnSp>
      <p:cxnSp>
        <p:nvCxnSpPr>
          <p:cNvPr id="1001" name="Google Shape;1001;p82"/>
          <p:cNvCxnSpPr/>
          <p:nvPr/>
        </p:nvCxnSpPr>
        <p:spPr>
          <a:xfrm>
            <a:off x="4757200" y="2010825"/>
            <a:ext cx="3600" cy="612000"/>
          </a:xfrm>
          <a:prstGeom prst="straightConnector1">
            <a:avLst/>
          </a:prstGeom>
          <a:noFill/>
          <a:ln cap="flat" cmpd="sng" w="28575">
            <a:solidFill>
              <a:schemeClr val="accent1"/>
            </a:solidFill>
            <a:prstDash val="solid"/>
            <a:round/>
            <a:headEnd len="med" w="med" type="none"/>
            <a:tailEnd len="med" w="med" type="none"/>
          </a:ln>
        </p:spPr>
      </p:cxnSp>
      <p:cxnSp>
        <p:nvCxnSpPr>
          <p:cNvPr id="1002" name="Google Shape;1002;p82"/>
          <p:cNvCxnSpPr/>
          <p:nvPr/>
        </p:nvCxnSpPr>
        <p:spPr>
          <a:xfrm>
            <a:off x="4760725" y="2615850"/>
            <a:ext cx="643800" cy="0"/>
          </a:xfrm>
          <a:prstGeom prst="straightConnector1">
            <a:avLst/>
          </a:prstGeom>
          <a:noFill/>
          <a:ln cap="flat" cmpd="sng" w="28575">
            <a:solidFill>
              <a:schemeClr val="accent1"/>
            </a:solidFill>
            <a:prstDash val="solid"/>
            <a:round/>
            <a:headEnd len="med" w="med" type="none"/>
            <a:tailEnd len="med" w="med" type="none"/>
          </a:ln>
        </p:spPr>
      </p:cxnSp>
      <p:cxnSp>
        <p:nvCxnSpPr>
          <p:cNvPr id="1003" name="Google Shape;1003;p82"/>
          <p:cNvCxnSpPr/>
          <p:nvPr/>
        </p:nvCxnSpPr>
        <p:spPr>
          <a:xfrm flipH="1">
            <a:off x="5401000" y="2017900"/>
            <a:ext cx="1800" cy="606900"/>
          </a:xfrm>
          <a:prstGeom prst="straightConnector1">
            <a:avLst/>
          </a:prstGeom>
          <a:noFill/>
          <a:ln cap="flat" cmpd="sng" w="28575">
            <a:solidFill>
              <a:schemeClr val="accent1"/>
            </a:solidFill>
            <a:prstDash val="solid"/>
            <a:round/>
            <a:headEnd len="med" w="med" type="none"/>
            <a:tailEnd len="med" w="med" type="none"/>
          </a:ln>
        </p:spPr>
      </p:cxnSp>
      <p:cxnSp>
        <p:nvCxnSpPr>
          <p:cNvPr id="1004" name="Google Shape;1004;p82"/>
          <p:cNvCxnSpPr/>
          <p:nvPr/>
        </p:nvCxnSpPr>
        <p:spPr>
          <a:xfrm>
            <a:off x="4755450" y="2007300"/>
            <a:ext cx="649200" cy="5400"/>
          </a:xfrm>
          <a:prstGeom prst="straightConnector1">
            <a:avLst/>
          </a:prstGeom>
          <a:noFill/>
          <a:ln cap="flat" cmpd="sng" w="28575">
            <a:solidFill>
              <a:schemeClr val="accent1"/>
            </a:solidFill>
            <a:prstDash val="solid"/>
            <a:round/>
            <a:headEnd len="med" w="med" type="none"/>
            <a:tailEnd len="med" w="med" type="none"/>
          </a:ln>
        </p:spPr>
      </p:cxnSp>
      <p:cxnSp>
        <p:nvCxnSpPr>
          <p:cNvPr id="1005" name="Google Shape;1005;p82"/>
          <p:cNvCxnSpPr/>
          <p:nvPr/>
        </p:nvCxnSpPr>
        <p:spPr>
          <a:xfrm>
            <a:off x="6524975" y="2003775"/>
            <a:ext cx="0" cy="617400"/>
          </a:xfrm>
          <a:prstGeom prst="straightConnector1">
            <a:avLst/>
          </a:prstGeom>
          <a:noFill/>
          <a:ln cap="flat" cmpd="sng" w="28575">
            <a:solidFill>
              <a:schemeClr val="accent1"/>
            </a:solidFill>
            <a:prstDash val="solid"/>
            <a:round/>
            <a:headEnd len="med" w="med" type="none"/>
            <a:tailEnd len="med" w="med" type="none"/>
          </a:ln>
        </p:spPr>
      </p:cxnSp>
      <p:cxnSp>
        <p:nvCxnSpPr>
          <p:cNvPr id="1006" name="Google Shape;1006;p82"/>
          <p:cNvCxnSpPr/>
          <p:nvPr/>
        </p:nvCxnSpPr>
        <p:spPr>
          <a:xfrm flipH="1" rot="10800000">
            <a:off x="6530275" y="2615800"/>
            <a:ext cx="315600" cy="1800"/>
          </a:xfrm>
          <a:prstGeom prst="straightConnector1">
            <a:avLst/>
          </a:prstGeom>
          <a:noFill/>
          <a:ln cap="flat" cmpd="sng" w="28575">
            <a:solidFill>
              <a:schemeClr val="accent1"/>
            </a:solidFill>
            <a:prstDash val="solid"/>
            <a:round/>
            <a:headEnd len="med" w="med" type="none"/>
            <a:tailEnd len="med" w="med" type="none"/>
          </a:ln>
        </p:spPr>
      </p:cxnSp>
      <p:cxnSp>
        <p:nvCxnSpPr>
          <p:cNvPr id="1007" name="Google Shape;1007;p82"/>
          <p:cNvCxnSpPr/>
          <p:nvPr/>
        </p:nvCxnSpPr>
        <p:spPr>
          <a:xfrm flipH="1" rot="10800000">
            <a:off x="6526750" y="2001975"/>
            <a:ext cx="294600" cy="1800"/>
          </a:xfrm>
          <a:prstGeom prst="straightConnector1">
            <a:avLst/>
          </a:prstGeom>
          <a:noFill/>
          <a:ln cap="flat" cmpd="sng" w="28575">
            <a:solidFill>
              <a:schemeClr val="accent1"/>
            </a:solidFill>
            <a:prstDash val="solid"/>
            <a:round/>
            <a:headEnd len="med" w="med" type="none"/>
            <a:tailEnd len="med" w="med" type="none"/>
          </a:ln>
        </p:spPr>
      </p:cxnSp>
      <p:cxnSp>
        <p:nvCxnSpPr>
          <p:cNvPr id="1008" name="Google Shape;1008;p82"/>
          <p:cNvCxnSpPr/>
          <p:nvPr/>
        </p:nvCxnSpPr>
        <p:spPr>
          <a:xfrm>
            <a:off x="6821300" y="2000250"/>
            <a:ext cx="0" cy="635100"/>
          </a:xfrm>
          <a:prstGeom prst="straightConnector1">
            <a:avLst/>
          </a:prstGeom>
          <a:noFill/>
          <a:ln cap="flat" cmpd="sng" w="28575">
            <a:solidFill>
              <a:schemeClr val="accent1"/>
            </a:solidFill>
            <a:prstDash val="solid"/>
            <a:round/>
            <a:headEnd len="med" w="med" type="none"/>
            <a:tailEnd len="med" w="med" type="none"/>
          </a:ln>
        </p:spPr>
      </p:cxnSp>
      <p:cxnSp>
        <p:nvCxnSpPr>
          <p:cNvPr id="1009" name="Google Shape;1009;p82"/>
          <p:cNvCxnSpPr/>
          <p:nvPr/>
        </p:nvCxnSpPr>
        <p:spPr>
          <a:xfrm>
            <a:off x="2696300" y="2769575"/>
            <a:ext cx="271200" cy="600900"/>
          </a:xfrm>
          <a:prstGeom prst="straightConnector1">
            <a:avLst/>
          </a:prstGeom>
          <a:noFill/>
          <a:ln cap="flat" cmpd="sng" w="19050">
            <a:solidFill>
              <a:schemeClr val="accent1"/>
            </a:solidFill>
            <a:prstDash val="solid"/>
            <a:round/>
            <a:headEnd len="med" w="med" type="none"/>
            <a:tailEnd len="med" w="med" type="triangle"/>
          </a:ln>
        </p:spPr>
      </p:cxnSp>
      <p:cxnSp>
        <p:nvCxnSpPr>
          <p:cNvPr id="1010" name="Google Shape;1010;p82"/>
          <p:cNvCxnSpPr/>
          <p:nvPr/>
        </p:nvCxnSpPr>
        <p:spPr>
          <a:xfrm flipH="1">
            <a:off x="4630700" y="2791550"/>
            <a:ext cx="351600" cy="615600"/>
          </a:xfrm>
          <a:prstGeom prst="straightConnector1">
            <a:avLst/>
          </a:prstGeom>
          <a:noFill/>
          <a:ln cap="flat" cmpd="sng" w="19050">
            <a:solidFill>
              <a:schemeClr val="accent1"/>
            </a:solidFill>
            <a:prstDash val="solid"/>
            <a:round/>
            <a:headEnd len="med" w="med" type="none"/>
            <a:tailEnd len="med" w="med" type="triangle"/>
          </a:ln>
        </p:spPr>
      </p:cxnSp>
      <p:cxnSp>
        <p:nvCxnSpPr>
          <p:cNvPr id="1011" name="Google Shape;1011;p82"/>
          <p:cNvCxnSpPr/>
          <p:nvPr/>
        </p:nvCxnSpPr>
        <p:spPr>
          <a:xfrm flipH="1">
            <a:off x="6389025" y="2740275"/>
            <a:ext cx="205200" cy="659400"/>
          </a:xfrm>
          <a:prstGeom prst="straightConnector1">
            <a:avLst/>
          </a:prstGeom>
          <a:noFill/>
          <a:ln cap="flat" cmpd="sng" w="19050">
            <a:solidFill>
              <a:schemeClr val="accent1"/>
            </a:solidFill>
            <a:prstDash val="solid"/>
            <a:round/>
            <a:headEnd len="med" w="med" type="none"/>
            <a:tailEnd len="med" w="med" type="triangle"/>
          </a:ln>
        </p:spPr>
      </p:cxnSp>
      <p:sp>
        <p:nvSpPr>
          <p:cNvPr id="1012" name="Google Shape;1012;p82"/>
          <p:cNvSpPr txBox="1"/>
          <p:nvPr/>
        </p:nvSpPr>
        <p:spPr>
          <a:xfrm>
            <a:off x="720000" y="4284650"/>
            <a:ext cx="7192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accent1"/>
                </a:solidFill>
                <a:latin typeface="Share Tech Mono"/>
                <a:ea typeface="Share Tech Mono"/>
                <a:cs typeface="Share Tech Mono"/>
                <a:sym typeface="Share Tech Mono"/>
              </a:rPr>
              <a:t>La creación de los </a:t>
            </a:r>
            <a:r>
              <a:rPr lang="es-419" sz="1300">
                <a:solidFill>
                  <a:schemeClr val="accent1"/>
                </a:solidFill>
                <a:latin typeface="Share Tech Mono"/>
                <a:ea typeface="Share Tech Mono"/>
                <a:cs typeface="Share Tech Mono"/>
                <a:sym typeface="Share Tech Mono"/>
              </a:rPr>
              <a:t>índices</a:t>
            </a:r>
            <a:r>
              <a:rPr lang="es-419" sz="1300">
                <a:solidFill>
                  <a:schemeClr val="accent1"/>
                </a:solidFill>
                <a:latin typeface="Share Tech Mono"/>
                <a:ea typeface="Share Tech Mono"/>
                <a:cs typeface="Share Tech Mono"/>
                <a:sym typeface="Share Tech Mono"/>
              </a:rPr>
              <a:t> y el uso de joins mejora la </a:t>
            </a:r>
            <a:r>
              <a:rPr lang="es-419" sz="1300">
                <a:solidFill>
                  <a:schemeClr val="accent1"/>
                </a:solidFill>
                <a:latin typeface="Share Tech Mono"/>
                <a:ea typeface="Share Tech Mono"/>
                <a:cs typeface="Share Tech Mono"/>
                <a:sym typeface="Share Tech Mono"/>
              </a:rPr>
              <a:t>eficiencia</a:t>
            </a:r>
            <a:r>
              <a:rPr lang="es-419" sz="1300">
                <a:solidFill>
                  <a:schemeClr val="accent1"/>
                </a:solidFill>
                <a:latin typeface="Share Tech Mono"/>
                <a:ea typeface="Share Tech Mono"/>
                <a:cs typeface="Share Tech Mono"/>
                <a:sym typeface="Share Tech Mono"/>
              </a:rPr>
              <a:t> de la consulta</a:t>
            </a:r>
            <a:endParaRPr sz="1300">
              <a:solidFill>
                <a:schemeClr val="accent1"/>
              </a:solidFill>
              <a:latin typeface="Share Tech Mono"/>
              <a:ea typeface="Share Tech Mono"/>
              <a:cs typeface="Share Tech Mono"/>
              <a:sym typeface="Share Tech Mono"/>
            </a:endParaRPr>
          </a:p>
        </p:txBody>
      </p:sp>
      <p:sp>
        <p:nvSpPr>
          <p:cNvPr id="1013" name="Google Shape;1013;p82"/>
          <p:cNvSpPr txBox="1"/>
          <p:nvPr/>
        </p:nvSpPr>
        <p:spPr>
          <a:xfrm>
            <a:off x="720000" y="264837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1014" name="Google Shape;1014;p82"/>
          <p:cNvSpPr txBox="1"/>
          <p:nvPr/>
        </p:nvSpPr>
        <p:spPr>
          <a:xfrm>
            <a:off x="6482150" y="316535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1015" name="Google Shape;101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3"/>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a:p>
        </p:txBody>
      </p:sp>
      <p:sp>
        <p:nvSpPr>
          <p:cNvPr id="1021" name="Google Shape;1021;p83"/>
          <p:cNvSpPr txBox="1"/>
          <p:nvPr/>
        </p:nvSpPr>
        <p:spPr>
          <a:xfrm>
            <a:off x="720000" y="14483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1022" name="Google Shape;1022;p83"/>
          <p:cNvSpPr txBox="1"/>
          <p:nvPr/>
        </p:nvSpPr>
        <p:spPr>
          <a:xfrm>
            <a:off x="4716225" y="14483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1023" name="Google Shape;1023;p83"/>
          <p:cNvSpPr txBox="1"/>
          <p:nvPr/>
        </p:nvSpPr>
        <p:spPr>
          <a:xfrm>
            <a:off x="367125" y="1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a:p>
        </p:txBody>
      </p:sp>
      <p:pic>
        <p:nvPicPr>
          <p:cNvPr id="1024" name="Google Shape;1024;p83"/>
          <p:cNvPicPr preferRelativeResize="0"/>
          <p:nvPr/>
        </p:nvPicPr>
        <p:blipFill>
          <a:blip r:embed="rId3">
            <a:alphaModFix/>
          </a:blip>
          <a:stretch>
            <a:fillRect/>
          </a:stretch>
        </p:blipFill>
        <p:spPr>
          <a:xfrm>
            <a:off x="720000" y="2115850"/>
            <a:ext cx="3880749" cy="2199091"/>
          </a:xfrm>
          <a:prstGeom prst="rect">
            <a:avLst/>
          </a:prstGeom>
          <a:noFill/>
          <a:ln>
            <a:noFill/>
          </a:ln>
        </p:spPr>
      </p:pic>
      <p:pic>
        <p:nvPicPr>
          <p:cNvPr id="1025" name="Google Shape;1025;p83"/>
          <p:cNvPicPr preferRelativeResize="0"/>
          <p:nvPr/>
        </p:nvPicPr>
        <p:blipFill>
          <a:blip r:embed="rId4">
            <a:alphaModFix/>
          </a:blip>
          <a:stretch>
            <a:fillRect/>
          </a:stretch>
        </p:blipFill>
        <p:spPr>
          <a:xfrm>
            <a:off x="4758850" y="2115850"/>
            <a:ext cx="3665151" cy="2531525"/>
          </a:xfrm>
          <a:prstGeom prst="rect">
            <a:avLst/>
          </a:prstGeom>
          <a:noFill/>
          <a:ln>
            <a:noFill/>
          </a:ln>
        </p:spPr>
      </p:pic>
      <p:sp>
        <p:nvSpPr>
          <p:cNvPr id="1026" name="Google Shape;1026;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4"/>
          <p:cNvSpPr txBox="1"/>
          <p:nvPr/>
        </p:nvSpPr>
        <p:spPr>
          <a:xfrm>
            <a:off x="437975" y="594475"/>
            <a:ext cx="8310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400">
                <a:solidFill>
                  <a:schemeClr val="dk2"/>
                </a:solidFill>
                <a:latin typeface="Share Tech Mono"/>
                <a:ea typeface="Share Tech Mono"/>
                <a:cs typeface="Share Tech Mono"/>
                <a:sym typeface="Share Tech Mono"/>
              </a:rPr>
              <a:t>Consulta 2: Lenguaje Natural y sintaxis SQL</a:t>
            </a:r>
            <a:endParaRPr sz="3400">
              <a:solidFill>
                <a:schemeClr val="dk2"/>
              </a:solidFill>
            </a:endParaRPr>
          </a:p>
        </p:txBody>
      </p:sp>
      <p:sp>
        <p:nvSpPr>
          <p:cNvPr id="1032" name="Google Shape;1032;p84"/>
          <p:cNvSpPr txBox="1"/>
          <p:nvPr/>
        </p:nvSpPr>
        <p:spPr>
          <a:xfrm>
            <a:off x="683825" y="2041375"/>
            <a:ext cx="7818600" cy="2841600"/>
          </a:xfrm>
          <a:prstGeom prst="rect">
            <a:avLst/>
          </a:prstGeom>
          <a:noFill/>
          <a:ln>
            <a:noFill/>
          </a:ln>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Lenguaje natural</a:t>
            </a:r>
            <a:endParaRPr b="1" i="1" sz="1450">
              <a:solidFill>
                <a:schemeClr val="dk1"/>
              </a:solidFill>
              <a:latin typeface="Roboto"/>
              <a:ea typeface="Roboto"/>
              <a:cs typeface="Roboto"/>
              <a:sym typeface="Roboto"/>
            </a:endParaRPr>
          </a:p>
          <a:p>
            <a:pPr indent="0" lvl="0" marL="457200" rtl="0" algn="l">
              <a:spcBef>
                <a:spcPts val="0"/>
              </a:spcBef>
              <a:spcAft>
                <a:spcPts val="0"/>
              </a:spcAft>
              <a:buNone/>
            </a:pPr>
            <a:r>
              <a:t/>
            </a:r>
            <a:endParaRPr i="1" sz="1350">
              <a:solidFill>
                <a:schemeClr val="dk1"/>
              </a:solidFill>
              <a:latin typeface="Roboto"/>
              <a:ea typeface="Roboto"/>
              <a:cs typeface="Roboto"/>
              <a:sym typeface="Roboto"/>
            </a:endParaRPr>
          </a:p>
          <a:p>
            <a:pPr indent="-314325" lvl="0" marL="914400" rtl="0" algn="l">
              <a:spcBef>
                <a:spcPts val="0"/>
              </a:spcBef>
              <a:spcAft>
                <a:spcPts val="0"/>
              </a:spcAft>
              <a:buClr>
                <a:schemeClr val="dk1"/>
              </a:buClr>
              <a:buSzPts val="1350"/>
              <a:buFont typeface="Roboto"/>
              <a:buAutoNum type="alphaLcPeriod"/>
            </a:pPr>
            <a:r>
              <a:rPr i="1" lang="es-419" sz="1350">
                <a:solidFill>
                  <a:schemeClr val="dk1"/>
                </a:solidFill>
                <a:latin typeface="Roboto"/>
                <a:ea typeface="Roboto"/>
                <a:cs typeface="Roboto"/>
                <a:sym typeface="Roboto"/>
              </a:rPr>
              <a:t>Recupera todos los registros de pokémon que sean tipo eléctrico; acotando únicamente al nombre del pokemon</a:t>
            </a:r>
            <a:endParaRPr i="1" sz="1350">
              <a:solidFill>
                <a:schemeClr val="dk1"/>
              </a:solidFill>
              <a:latin typeface="Roboto"/>
              <a:ea typeface="Roboto"/>
              <a:cs typeface="Roboto"/>
              <a:sym typeface="Roboto"/>
            </a:endParaRPr>
          </a:p>
          <a:p>
            <a:pPr indent="0" lvl="0" marL="914400" rtl="0" algn="l">
              <a:spcBef>
                <a:spcPts val="0"/>
              </a:spcBef>
              <a:spcAft>
                <a:spcPts val="0"/>
              </a:spcAft>
              <a:buNone/>
            </a:pPr>
            <a:r>
              <a:t/>
            </a:r>
            <a:endParaRPr b="1" i="1" sz="1150">
              <a:solidFill>
                <a:schemeClr val="dk1"/>
              </a:solidFill>
              <a:latin typeface="Roboto"/>
              <a:ea typeface="Roboto"/>
              <a:cs typeface="Roboto"/>
              <a:sym typeface="Roboto"/>
            </a:endParaRPr>
          </a:p>
          <a:p>
            <a:pPr indent="-320675" lvl="0" marL="457200" rtl="0" algn="l">
              <a:spcBef>
                <a:spcPts val="0"/>
              </a:spcBef>
              <a:spcAft>
                <a:spcPts val="0"/>
              </a:spcAft>
              <a:buClr>
                <a:schemeClr val="dk1"/>
              </a:buClr>
              <a:buSzPts val="1450"/>
              <a:buFont typeface="Roboto"/>
              <a:buAutoNum type="alphaUcParenR"/>
            </a:pPr>
            <a:r>
              <a:rPr b="1" i="1" lang="es-419" sz="1450">
                <a:solidFill>
                  <a:schemeClr val="dk1"/>
                </a:solidFill>
                <a:latin typeface="Roboto"/>
                <a:ea typeface="Roboto"/>
                <a:cs typeface="Roboto"/>
                <a:sym typeface="Roboto"/>
              </a:rPr>
              <a:t>Sintaxis SQL</a:t>
            </a:r>
            <a:endParaRPr b="1" i="1" sz="1450">
              <a:solidFill>
                <a:schemeClr val="dk1"/>
              </a:solidFill>
              <a:latin typeface="Roboto"/>
              <a:ea typeface="Roboto"/>
              <a:cs typeface="Roboto"/>
              <a:sym typeface="Roboto"/>
            </a:endParaRPr>
          </a:p>
          <a:p>
            <a:pPr indent="0" lvl="0" marL="914400" rtl="0" algn="l">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select </a:t>
            </a:r>
            <a:r>
              <a:rPr b="1" lang="es-419">
                <a:solidFill>
                  <a:srgbClr val="4C4F69"/>
                </a:solidFill>
                <a:highlight>
                  <a:srgbClr val="EFF1F5"/>
                </a:highlight>
                <a:latin typeface="Courier New"/>
                <a:ea typeface="Courier New"/>
                <a:cs typeface="Courier New"/>
                <a:sym typeface="Courier New"/>
              </a:rPr>
              <a:t>pok_name </a:t>
            </a:r>
            <a:r>
              <a:rPr b="1" lang="es-419">
                <a:solidFill>
                  <a:srgbClr val="8839EF"/>
                </a:solidFill>
                <a:highlight>
                  <a:srgbClr val="EFF1F5"/>
                </a:highlight>
                <a:latin typeface="Courier New"/>
                <a:ea typeface="Courier New"/>
                <a:cs typeface="Courier New"/>
                <a:sym typeface="Courier New"/>
              </a:rPr>
              <a:t>from </a:t>
            </a:r>
            <a:r>
              <a:rPr b="1" i="1" lang="es-419">
                <a:solidFill>
                  <a:srgbClr val="DF8E1D"/>
                </a:solidFill>
                <a:highlight>
                  <a:srgbClr val="EFF1F5"/>
                </a:highlight>
                <a:latin typeface="Courier New"/>
                <a:ea typeface="Courier New"/>
                <a:cs typeface="Courier New"/>
                <a:sym typeface="Courier New"/>
              </a:rPr>
              <a:t>types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t</a:t>
            </a:r>
            <a:r>
              <a:rPr b="1" lang="es-419">
                <a:solidFill>
                  <a:srgbClr val="7C7F93"/>
                </a:solidFill>
                <a:highlight>
                  <a:srgbClr val="EFF1F5"/>
                </a:highlight>
                <a:latin typeface="Courier New"/>
                <a:ea typeface="Courier New"/>
                <a:cs typeface="Courier New"/>
                <a:sym typeface="Courier New"/>
              </a:rPr>
              <a:t>, </a:t>
            </a:r>
            <a:r>
              <a:rPr b="1" i="1" lang="es-419">
                <a:solidFill>
                  <a:srgbClr val="DF8E1D"/>
                </a:solidFill>
                <a:highlight>
                  <a:srgbClr val="EFF1F5"/>
                </a:highlight>
                <a:latin typeface="Courier New"/>
                <a:ea typeface="Courier New"/>
                <a:cs typeface="Courier New"/>
                <a:sym typeface="Courier New"/>
              </a:rPr>
              <a:t>pokemon_types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pt</a:t>
            </a:r>
            <a:r>
              <a:rPr b="1" lang="es-419">
                <a:solidFill>
                  <a:srgbClr val="7C7F93"/>
                </a:solidFill>
                <a:highlight>
                  <a:srgbClr val="EFF1F5"/>
                </a:highlight>
                <a:latin typeface="Courier New"/>
                <a:ea typeface="Courier New"/>
                <a:cs typeface="Courier New"/>
                <a:sym typeface="Courier New"/>
              </a:rPr>
              <a:t>, </a:t>
            </a:r>
            <a:r>
              <a:rPr b="1" i="1" lang="es-419">
                <a:solidFill>
                  <a:srgbClr val="DF8E1D"/>
                </a:solidFill>
                <a:highlight>
                  <a:srgbClr val="EFF1F5"/>
                </a:highlight>
                <a:latin typeface="Courier New"/>
                <a:ea typeface="Courier New"/>
                <a:cs typeface="Courier New"/>
                <a:sym typeface="Courier New"/>
              </a:rPr>
              <a:t>pokemon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 </a:t>
            </a:r>
            <a:r>
              <a:rPr b="1" lang="es-419">
                <a:solidFill>
                  <a:srgbClr val="8839EF"/>
                </a:solidFill>
                <a:highlight>
                  <a:srgbClr val="EFF1F5"/>
                </a:highlight>
                <a:latin typeface="Courier New"/>
                <a:ea typeface="Courier New"/>
                <a:cs typeface="Courier New"/>
                <a:sym typeface="Courier New"/>
              </a:rPr>
              <a:t>where </a:t>
            </a:r>
            <a:r>
              <a:rPr b="1" lang="es-419">
                <a:solidFill>
                  <a:srgbClr val="4C4F69"/>
                </a:solidFill>
                <a:highlight>
                  <a:srgbClr val="EFF1F5"/>
                </a:highlight>
                <a:latin typeface="Courier New"/>
                <a:ea typeface="Courier New"/>
                <a:cs typeface="Courier New"/>
                <a:sym typeface="Courier New"/>
              </a:rPr>
              <a:t>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type_name = </a:t>
            </a:r>
            <a:r>
              <a:rPr b="1" lang="es-419">
                <a:solidFill>
                  <a:srgbClr val="40A02B"/>
                </a:solidFill>
                <a:highlight>
                  <a:srgbClr val="EFF1F5"/>
                </a:highlight>
                <a:latin typeface="Courier New"/>
                <a:ea typeface="Courier New"/>
                <a:cs typeface="Courier New"/>
                <a:sym typeface="Courier New"/>
              </a:rPr>
              <a:t>'electric'</a:t>
            </a:r>
            <a:r>
              <a:rPr b="1" lang="es-419">
                <a:solidFill>
                  <a:srgbClr val="8839EF"/>
                </a:solidFill>
                <a:highlight>
                  <a:srgbClr val="EFF1F5"/>
                </a:highlight>
                <a:latin typeface="Courier New"/>
                <a:ea typeface="Courier New"/>
                <a:cs typeface="Courier New"/>
                <a:sym typeface="Courier New"/>
              </a:rPr>
              <a:t>AND </a:t>
            </a:r>
            <a:r>
              <a:rPr b="1" lang="es-419">
                <a:solidFill>
                  <a:srgbClr val="4C4F69"/>
                </a:solidFill>
                <a:highlight>
                  <a:srgbClr val="EFF1F5"/>
                </a:highlight>
                <a:latin typeface="Courier New"/>
                <a:ea typeface="Courier New"/>
                <a:cs typeface="Courier New"/>
                <a:sym typeface="Courier New"/>
              </a:rPr>
              <a:t>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type_id = pt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type_id </a:t>
            </a:r>
            <a:r>
              <a:rPr b="1" lang="es-419">
                <a:solidFill>
                  <a:srgbClr val="8839EF"/>
                </a:solidFill>
                <a:highlight>
                  <a:srgbClr val="EFF1F5"/>
                </a:highlight>
                <a:latin typeface="Courier New"/>
                <a:ea typeface="Courier New"/>
                <a:cs typeface="Courier New"/>
                <a:sym typeface="Courier New"/>
              </a:rPr>
              <a:t>and </a:t>
            </a:r>
            <a:r>
              <a:rPr b="1" lang="es-419">
                <a:solidFill>
                  <a:srgbClr val="4C4F69"/>
                </a:solidFill>
                <a:highlight>
                  <a:srgbClr val="EFF1F5"/>
                </a:highlight>
                <a:latin typeface="Courier New"/>
                <a:ea typeface="Courier New"/>
                <a:cs typeface="Courier New"/>
                <a:sym typeface="Courier New"/>
              </a:rPr>
              <a:t>p</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pok_id = pt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pok_id </a:t>
            </a:r>
            <a:r>
              <a:rPr b="1" lang="es-419">
                <a:solidFill>
                  <a:srgbClr val="7C7F93"/>
                </a:solidFill>
                <a:highlight>
                  <a:srgbClr val="EFF1F5"/>
                </a:highlight>
                <a:latin typeface="Courier New"/>
                <a:ea typeface="Courier New"/>
                <a:cs typeface="Courier New"/>
                <a:sym typeface="Courier New"/>
              </a:rPr>
              <a:t>;</a:t>
            </a:r>
            <a:endParaRPr b="1">
              <a:solidFill>
                <a:srgbClr val="7C7F93"/>
              </a:solidFill>
              <a:highlight>
                <a:srgbClr val="EFF1F5"/>
              </a:highlight>
              <a:latin typeface="Courier New"/>
              <a:ea typeface="Courier New"/>
              <a:cs typeface="Courier New"/>
              <a:sym typeface="Courier New"/>
            </a:endParaRPr>
          </a:p>
          <a:p>
            <a:pPr indent="0" lvl="0" marL="914400" rtl="0" algn="l">
              <a:spcBef>
                <a:spcPts val="0"/>
              </a:spcBef>
              <a:spcAft>
                <a:spcPts val="0"/>
              </a:spcAft>
              <a:buNone/>
            </a:pPr>
            <a:r>
              <a:t/>
            </a:r>
            <a:endParaRPr b="1" sz="1500">
              <a:solidFill>
                <a:srgbClr val="8839EF"/>
              </a:solidFill>
              <a:highlight>
                <a:srgbClr val="EFF1F5"/>
              </a:highlight>
              <a:latin typeface="Courier New"/>
              <a:ea typeface="Courier New"/>
              <a:cs typeface="Courier New"/>
              <a:sym typeface="Courier New"/>
            </a:endParaRPr>
          </a:p>
          <a:p>
            <a:pPr indent="0" lvl="0" marL="914400" rtl="0" algn="l">
              <a:spcBef>
                <a:spcPts val="0"/>
              </a:spcBef>
              <a:spcAft>
                <a:spcPts val="0"/>
              </a:spcAft>
              <a:buNone/>
            </a:pPr>
            <a:r>
              <a:t/>
            </a:r>
            <a:endParaRPr i="1" sz="1600">
              <a:solidFill>
                <a:srgbClr val="D55FDE"/>
              </a:solidFill>
              <a:highlight>
                <a:srgbClr val="282C34"/>
              </a:highlight>
              <a:latin typeface="Courier New"/>
              <a:ea typeface="Courier New"/>
              <a:cs typeface="Courier New"/>
              <a:sym typeface="Courier New"/>
            </a:endParaRPr>
          </a:p>
          <a:p>
            <a:pPr indent="0" lvl="0" marL="914400" rtl="0" algn="l">
              <a:spcBef>
                <a:spcPts val="0"/>
              </a:spcBef>
              <a:spcAft>
                <a:spcPts val="0"/>
              </a:spcAft>
              <a:buNone/>
            </a:pPr>
            <a:r>
              <a:t/>
            </a:r>
            <a:endParaRPr sz="1800">
              <a:solidFill>
                <a:srgbClr val="CF8E6D"/>
              </a:solidFill>
              <a:highlight>
                <a:srgbClr val="1E1F22"/>
              </a:highlight>
              <a:latin typeface="Courier New"/>
              <a:ea typeface="Courier New"/>
              <a:cs typeface="Courier New"/>
              <a:sym typeface="Courier New"/>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914400" rtl="0" algn="l">
              <a:spcBef>
                <a:spcPts val="0"/>
              </a:spcBef>
              <a:spcAft>
                <a:spcPts val="0"/>
              </a:spcAft>
              <a:buNone/>
            </a:pPr>
            <a:r>
              <a:t/>
            </a:r>
            <a:endParaRPr i="1" sz="1050">
              <a:solidFill>
                <a:schemeClr val="dk1"/>
              </a:solidFill>
              <a:latin typeface="Roboto"/>
              <a:ea typeface="Roboto"/>
              <a:cs typeface="Roboto"/>
              <a:sym typeface="Roboto"/>
            </a:endParaRPr>
          </a:p>
          <a:p>
            <a:pPr indent="0" lvl="0" marL="457200" rtl="0" algn="l">
              <a:spcBef>
                <a:spcPts val="0"/>
              </a:spcBef>
              <a:spcAft>
                <a:spcPts val="0"/>
              </a:spcAft>
              <a:buNone/>
            </a:pP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p:txBody>
      </p:sp>
      <p:sp>
        <p:nvSpPr>
          <p:cNvPr id="1033" name="Google Shape;1033;p84"/>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1034" name="Google Shape;1034;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5"/>
          <p:cNvSpPr txBox="1"/>
          <p:nvPr/>
        </p:nvSpPr>
        <p:spPr>
          <a:xfrm>
            <a:off x="437975" y="594475"/>
            <a:ext cx="2852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3000">
                <a:solidFill>
                  <a:schemeClr val="lt2"/>
                </a:solidFill>
                <a:latin typeface="Share Tech Mono"/>
                <a:ea typeface="Share Tech Mono"/>
                <a:cs typeface="Share Tech Mono"/>
                <a:sym typeface="Share Tech Mono"/>
              </a:rPr>
              <a:t>Diagnóstico</a:t>
            </a:r>
            <a:endParaRPr sz="700">
              <a:solidFill>
                <a:schemeClr val="dk2"/>
              </a:solidFill>
            </a:endParaRPr>
          </a:p>
        </p:txBody>
      </p:sp>
      <p:sp>
        <p:nvSpPr>
          <p:cNvPr id="1040" name="Google Shape;1040;p85"/>
          <p:cNvSpPr txBox="1"/>
          <p:nvPr/>
        </p:nvSpPr>
        <p:spPr>
          <a:xfrm>
            <a:off x="5720588" y="594475"/>
            <a:ext cx="22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Resultado de la consulta</a:t>
            </a:r>
            <a:endParaRPr sz="1200">
              <a:solidFill>
                <a:schemeClr val="dk1"/>
              </a:solidFill>
              <a:latin typeface="Share Tech Mono"/>
              <a:ea typeface="Share Tech Mono"/>
              <a:cs typeface="Share Tech Mono"/>
              <a:sym typeface="Share Tech Mono"/>
            </a:endParaRPr>
          </a:p>
        </p:txBody>
      </p:sp>
      <p:sp>
        <p:nvSpPr>
          <p:cNvPr id="1041" name="Google Shape;1041;p85"/>
          <p:cNvSpPr txBox="1"/>
          <p:nvPr/>
        </p:nvSpPr>
        <p:spPr>
          <a:xfrm>
            <a:off x="437975" y="1568750"/>
            <a:ext cx="368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2"/>
                </a:solidFill>
                <a:latin typeface="Share Tech Mono"/>
                <a:ea typeface="Share Tech Mono"/>
                <a:cs typeface="Share Tech Mono"/>
                <a:sym typeface="Share Tech Mono"/>
              </a:rPr>
              <a:t>-Analizando la consulta con explain:</a:t>
            </a:r>
            <a:endParaRPr b="1" sz="1500">
              <a:solidFill>
                <a:schemeClr val="dk1"/>
              </a:solidFill>
            </a:endParaRPr>
          </a:p>
        </p:txBody>
      </p:sp>
      <p:sp>
        <p:nvSpPr>
          <p:cNvPr id="1042" name="Google Shape;1042;p85"/>
          <p:cNvSpPr txBox="1"/>
          <p:nvPr/>
        </p:nvSpPr>
        <p:spPr>
          <a:xfrm>
            <a:off x="1123775" y="4197150"/>
            <a:ext cx="4164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-Tipo de acceso: ALL, ref, eq_ref</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-Llave utilizada: NULL, type_id, PRIMARY</a:t>
            </a:r>
            <a:endParaRPr b="1" sz="1200">
              <a:solidFill>
                <a:schemeClr val="accent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accent1"/>
                </a:solidFill>
                <a:latin typeface="Share Tech Mono"/>
                <a:ea typeface="Share Tech Mono"/>
                <a:cs typeface="Share Tech Mono"/>
                <a:sym typeface="Share Tech Mono"/>
              </a:rPr>
              <a:t>-Filas obtenidas: 20,68,1</a:t>
            </a:r>
            <a:endParaRPr b="1" sz="1200">
              <a:solidFill>
                <a:schemeClr val="accent1"/>
              </a:solidFill>
              <a:highlight>
                <a:schemeClr val="accent1"/>
              </a:highlight>
              <a:latin typeface="Share Tech Mono"/>
              <a:ea typeface="Share Tech Mono"/>
              <a:cs typeface="Share Tech Mono"/>
              <a:sym typeface="Share Tech Mono"/>
            </a:endParaRPr>
          </a:p>
        </p:txBody>
      </p:sp>
      <p:sp>
        <p:nvSpPr>
          <p:cNvPr id="1043" name="Google Shape;1043;p85"/>
          <p:cNvSpPr txBox="1"/>
          <p:nvPr>
            <p:ph idx="1" type="body"/>
          </p:nvPr>
        </p:nvSpPr>
        <p:spPr>
          <a:xfrm>
            <a:off x="756750" y="1110150"/>
            <a:ext cx="29265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A)Analizar consulta con explain</a:t>
            </a:r>
            <a:endParaRPr>
              <a:solidFill>
                <a:schemeClr val="dk2"/>
              </a:solidFill>
            </a:endParaRPr>
          </a:p>
          <a:p>
            <a:pPr indent="0" lvl="0" marL="0" rtl="0" algn="l">
              <a:spcBef>
                <a:spcPts val="0"/>
              </a:spcBef>
              <a:spcAft>
                <a:spcPts val="0"/>
              </a:spcAft>
              <a:buNone/>
            </a:pPr>
            <a:r>
              <a:rPr lang="es-419">
                <a:solidFill>
                  <a:schemeClr val="dk2"/>
                </a:solidFill>
              </a:rPr>
              <a:t> -Resultados de consulta:</a:t>
            </a:r>
            <a:endParaRPr>
              <a:solidFill>
                <a:schemeClr val="dk2"/>
              </a:solidFill>
            </a:endParaRPr>
          </a:p>
          <a:p>
            <a:pPr indent="0" lvl="0" marL="0" rtl="0" algn="l">
              <a:spcBef>
                <a:spcPts val="0"/>
              </a:spcBef>
              <a:spcAft>
                <a:spcPts val="0"/>
              </a:spcAft>
              <a:buNone/>
            </a:pPr>
            <a:r>
              <a:t/>
            </a:r>
            <a:endParaRPr/>
          </a:p>
        </p:txBody>
      </p:sp>
      <p:sp>
        <p:nvSpPr>
          <p:cNvPr id="1044" name="Google Shape;1044;p85"/>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pic>
        <p:nvPicPr>
          <p:cNvPr id="1045" name="Google Shape;1045;p85"/>
          <p:cNvPicPr preferRelativeResize="0"/>
          <p:nvPr/>
        </p:nvPicPr>
        <p:blipFill>
          <a:blip r:embed="rId3">
            <a:alphaModFix/>
          </a:blip>
          <a:stretch>
            <a:fillRect/>
          </a:stretch>
        </p:blipFill>
        <p:spPr>
          <a:xfrm>
            <a:off x="437975" y="1952825"/>
            <a:ext cx="4226425" cy="2199175"/>
          </a:xfrm>
          <a:prstGeom prst="rect">
            <a:avLst/>
          </a:prstGeom>
          <a:noFill/>
          <a:ln>
            <a:noFill/>
          </a:ln>
        </p:spPr>
      </p:pic>
      <p:pic>
        <p:nvPicPr>
          <p:cNvPr id="1046" name="Google Shape;1046;p85"/>
          <p:cNvPicPr preferRelativeResize="0"/>
          <p:nvPr/>
        </p:nvPicPr>
        <p:blipFill>
          <a:blip r:embed="rId4">
            <a:alphaModFix/>
          </a:blip>
          <a:stretch>
            <a:fillRect/>
          </a:stretch>
        </p:blipFill>
        <p:spPr>
          <a:xfrm>
            <a:off x="6039250" y="1008250"/>
            <a:ext cx="1962150" cy="2971800"/>
          </a:xfrm>
          <a:prstGeom prst="rect">
            <a:avLst/>
          </a:prstGeom>
          <a:noFill/>
          <a:ln>
            <a:noFill/>
          </a:ln>
        </p:spPr>
      </p:pic>
      <p:sp>
        <p:nvSpPr>
          <p:cNvPr id="1047" name="Google Shape;1047;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8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Plan de ejecución(antes de ejecutar).</a:t>
            </a:r>
            <a:endParaRPr>
              <a:solidFill>
                <a:schemeClr val="dk2"/>
              </a:solidFill>
            </a:endParaRPr>
          </a:p>
        </p:txBody>
      </p:sp>
      <p:sp>
        <p:nvSpPr>
          <p:cNvPr id="1053" name="Google Shape;1053;p86"/>
          <p:cNvSpPr txBox="1"/>
          <p:nvPr>
            <p:ph idx="1" type="body"/>
          </p:nvPr>
        </p:nvSpPr>
        <p:spPr>
          <a:xfrm>
            <a:off x="553550" y="1561425"/>
            <a:ext cx="4404900" cy="28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resultado muestra un "sequential scan" (escaneo secuencial) sobre las tablas involucradas. Esto significa que la base de datos tiene que revisar cada fila de las tablas </a:t>
            </a:r>
            <a:r>
              <a:rPr b="1" lang="es-419"/>
              <a:t>pokemon, pokemon_types, </a:t>
            </a:r>
            <a:r>
              <a:rPr lang="es-419"/>
              <a:t>y</a:t>
            </a:r>
            <a:r>
              <a:rPr b="1" lang="es-419"/>
              <a:t> types</a:t>
            </a:r>
            <a:r>
              <a:rPr lang="es-419"/>
              <a:t>, lo que es ineficiente para tablas grandes.</a:t>
            </a:r>
            <a:endParaRPr/>
          </a:p>
          <a:p>
            <a:pPr indent="0" lvl="0" marL="0" rtl="0" algn="l">
              <a:spcBef>
                <a:spcPts val="0"/>
              </a:spcBef>
              <a:spcAft>
                <a:spcPts val="0"/>
              </a:spcAft>
              <a:buNone/>
            </a:pPr>
            <a:r>
              <a:rPr lang="es-419"/>
              <a:t>Para la optimización se sugiere crear un indice </a:t>
            </a:r>
            <a:r>
              <a:rPr lang="es-419" sz="1050">
                <a:solidFill>
                  <a:srgbClr val="FFFFFF"/>
                </a:solidFill>
                <a:highlight>
                  <a:srgbClr val="0D0D0D"/>
                </a:highlight>
                <a:latin typeface="Courier New"/>
                <a:ea typeface="Courier New"/>
                <a:cs typeface="Courier New"/>
                <a:sym typeface="Courier New"/>
              </a:rPr>
              <a:t>type_name </a:t>
            </a:r>
            <a:r>
              <a:rPr lang="es-419"/>
              <a:t> el cual permite a la base de datos encontrar rápidamente los Pokémon de tipo especificado. Crear índices: pok_id y type_id en las tablas pokemon, pokemon_types y types permiten que la base de datos realice las uniones necesarias de manera más eficiente.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Así mismo se  mantiene la consulta, pero utilizando una sintaxis de JOIN explícita para mayor claridad y mantenibilidad.</a:t>
            </a:r>
            <a:endParaRPr/>
          </a:p>
        </p:txBody>
      </p:sp>
      <p:sp>
        <p:nvSpPr>
          <p:cNvPr id="1054" name="Google Shape;1054;p86"/>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1055" name="Google Shape;1055;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87"/>
          <p:cNvSpPr txBox="1"/>
          <p:nvPr>
            <p:ph idx="1" type="body"/>
          </p:nvPr>
        </p:nvSpPr>
        <p:spPr>
          <a:xfrm>
            <a:off x="757000" y="601550"/>
            <a:ext cx="770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Creación de un Índice.</a:t>
            </a:r>
            <a:endParaRPr>
              <a:solidFill>
                <a:schemeClr val="dk2"/>
              </a:solidFill>
            </a:endParaRPr>
          </a:p>
          <a:p>
            <a:pPr indent="0" lvl="0" marL="0" rtl="0" algn="l">
              <a:lnSpc>
                <a:spcPct val="135714"/>
              </a:lnSpc>
              <a:spcBef>
                <a:spcPts val="0"/>
              </a:spcBef>
              <a:spcAft>
                <a:spcPts val="0"/>
              </a:spcAft>
              <a:buNone/>
            </a:pPr>
            <a:r>
              <a:t/>
            </a:r>
            <a:endParaRPr sz="1000">
              <a:solidFill>
                <a:srgbClr val="8839EF"/>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000">
                <a:solidFill>
                  <a:srgbClr val="8839EF"/>
                </a:solidFill>
                <a:highlight>
                  <a:srgbClr val="EFF1F5"/>
                </a:highlight>
                <a:latin typeface="Courier New"/>
                <a:ea typeface="Courier New"/>
                <a:cs typeface="Courier New"/>
                <a:sym typeface="Courier New"/>
              </a:rPr>
              <a:t>CREATE INDEX </a:t>
            </a:r>
            <a:r>
              <a:rPr b="1" lang="es-419" sz="1000">
                <a:solidFill>
                  <a:srgbClr val="4C4F69"/>
                </a:solidFill>
                <a:highlight>
                  <a:srgbClr val="EFF1F5"/>
                </a:highlight>
                <a:latin typeface="Courier New"/>
                <a:ea typeface="Courier New"/>
                <a:cs typeface="Courier New"/>
                <a:sym typeface="Courier New"/>
              </a:rPr>
              <a:t>idx_type_name </a:t>
            </a:r>
            <a:r>
              <a:rPr b="1" lang="es-419" sz="1000">
                <a:solidFill>
                  <a:srgbClr val="8839EF"/>
                </a:solidFill>
                <a:highlight>
                  <a:srgbClr val="EFF1F5"/>
                </a:highlight>
                <a:latin typeface="Courier New"/>
                <a:ea typeface="Courier New"/>
                <a:cs typeface="Courier New"/>
                <a:sym typeface="Courier New"/>
              </a:rPr>
              <a:t>ON </a:t>
            </a:r>
            <a:r>
              <a:rPr b="1" i="1" lang="es-419" sz="1000">
                <a:solidFill>
                  <a:srgbClr val="DF8E1D"/>
                </a:solidFill>
                <a:highlight>
                  <a:srgbClr val="EFF1F5"/>
                </a:highlight>
                <a:latin typeface="Courier New"/>
                <a:ea typeface="Courier New"/>
                <a:cs typeface="Courier New"/>
                <a:sym typeface="Courier New"/>
              </a:rPr>
              <a:t>types </a:t>
            </a:r>
            <a:r>
              <a:rPr b="1" lang="es-419" sz="1000">
                <a:solidFill>
                  <a:srgbClr val="7C7F93"/>
                </a:solidFill>
                <a:highlight>
                  <a:srgbClr val="EFF1F5"/>
                </a:highlight>
                <a:latin typeface="Courier New"/>
                <a:ea typeface="Courier New"/>
                <a:cs typeface="Courier New"/>
                <a:sym typeface="Courier New"/>
              </a:rPr>
              <a:t>(</a:t>
            </a:r>
            <a:r>
              <a:rPr b="1" lang="es-419" sz="1000">
                <a:solidFill>
                  <a:srgbClr val="4C4F69"/>
                </a:solidFill>
                <a:highlight>
                  <a:srgbClr val="EFF1F5"/>
                </a:highlight>
                <a:latin typeface="Courier New"/>
                <a:ea typeface="Courier New"/>
                <a:cs typeface="Courier New"/>
                <a:sym typeface="Courier New"/>
              </a:rPr>
              <a:t>type_name</a:t>
            </a:r>
            <a:r>
              <a:rPr b="1" lang="es-419" sz="1000">
                <a:solidFill>
                  <a:srgbClr val="7C7F93"/>
                </a:solidFill>
                <a:highlight>
                  <a:srgbClr val="EFF1F5"/>
                </a:highlight>
                <a:latin typeface="Courier New"/>
                <a:ea typeface="Courier New"/>
                <a:cs typeface="Courier New"/>
                <a:sym typeface="Courier New"/>
              </a:rPr>
              <a:t>);</a:t>
            </a:r>
            <a:endParaRPr b="1" sz="1000">
              <a:solidFill>
                <a:srgbClr val="7C7F93"/>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000">
                <a:solidFill>
                  <a:srgbClr val="8839EF"/>
                </a:solidFill>
                <a:highlight>
                  <a:srgbClr val="EFF1F5"/>
                </a:highlight>
                <a:latin typeface="Courier New"/>
                <a:ea typeface="Courier New"/>
                <a:cs typeface="Courier New"/>
                <a:sym typeface="Courier New"/>
              </a:rPr>
              <a:t>CREATE INDEX </a:t>
            </a:r>
            <a:r>
              <a:rPr b="1" lang="es-419" sz="1000">
                <a:solidFill>
                  <a:srgbClr val="4C4F69"/>
                </a:solidFill>
                <a:highlight>
                  <a:srgbClr val="EFF1F5"/>
                </a:highlight>
                <a:latin typeface="Courier New"/>
                <a:ea typeface="Courier New"/>
                <a:cs typeface="Courier New"/>
                <a:sym typeface="Courier New"/>
              </a:rPr>
              <a:t>idx_type_id </a:t>
            </a:r>
            <a:r>
              <a:rPr b="1" lang="es-419" sz="1000">
                <a:solidFill>
                  <a:srgbClr val="8839EF"/>
                </a:solidFill>
                <a:highlight>
                  <a:srgbClr val="EFF1F5"/>
                </a:highlight>
                <a:latin typeface="Courier New"/>
                <a:ea typeface="Courier New"/>
                <a:cs typeface="Courier New"/>
                <a:sym typeface="Courier New"/>
              </a:rPr>
              <a:t>ON </a:t>
            </a:r>
            <a:r>
              <a:rPr b="1" i="1" lang="es-419" sz="1000">
                <a:solidFill>
                  <a:srgbClr val="DF8E1D"/>
                </a:solidFill>
                <a:highlight>
                  <a:srgbClr val="EFF1F5"/>
                </a:highlight>
                <a:latin typeface="Courier New"/>
                <a:ea typeface="Courier New"/>
                <a:cs typeface="Courier New"/>
                <a:sym typeface="Courier New"/>
              </a:rPr>
              <a:t>pokemon_types </a:t>
            </a:r>
            <a:r>
              <a:rPr b="1" lang="es-419" sz="1000">
                <a:solidFill>
                  <a:srgbClr val="7C7F93"/>
                </a:solidFill>
                <a:highlight>
                  <a:srgbClr val="EFF1F5"/>
                </a:highlight>
                <a:latin typeface="Courier New"/>
                <a:ea typeface="Courier New"/>
                <a:cs typeface="Courier New"/>
                <a:sym typeface="Courier New"/>
              </a:rPr>
              <a:t>(</a:t>
            </a:r>
            <a:r>
              <a:rPr b="1" lang="es-419" sz="1000">
                <a:solidFill>
                  <a:srgbClr val="4C4F69"/>
                </a:solidFill>
                <a:highlight>
                  <a:srgbClr val="EFF1F5"/>
                </a:highlight>
                <a:latin typeface="Courier New"/>
                <a:ea typeface="Courier New"/>
                <a:cs typeface="Courier New"/>
                <a:sym typeface="Courier New"/>
              </a:rPr>
              <a:t>type_id</a:t>
            </a:r>
            <a:r>
              <a:rPr b="1" lang="es-419" sz="1000">
                <a:solidFill>
                  <a:srgbClr val="7C7F93"/>
                </a:solidFill>
                <a:highlight>
                  <a:srgbClr val="EFF1F5"/>
                </a:highlight>
                <a:latin typeface="Courier New"/>
                <a:ea typeface="Courier New"/>
                <a:cs typeface="Courier New"/>
                <a:sym typeface="Courier New"/>
              </a:rPr>
              <a:t>);</a:t>
            </a:r>
            <a:endParaRPr b="1" sz="1000">
              <a:solidFill>
                <a:srgbClr val="7C7F93"/>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sz="1000">
                <a:solidFill>
                  <a:srgbClr val="8839EF"/>
                </a:solidFill>
                <a:highlight>
                  <a:srgbClr val="EFF1F5"/>
                </a:highlight>
                <a:latin typeface="Courier New"/>
                <a:ea typeface="Courier New"/>
                <a:cs typeface="Courier New"/>
                <a:sym typeface="Courier New"/>
              </a:rPr>
              <a:t>CREATE INDEX </a:t>
            </a:r>
            <a:r>
              <a:rPr b="1" lang="es-419" sz="1000">
                <a:solidFill>
                  <a:srgbClr val="4C4F69"/>
                </a:solidFill>
                <a:highlight>
                  <a:srgbClr val="EFF1F5"/>
                </a:highlight>
                <a:latin typeface="Courier New"/>
                <a:ea typeface="Courier New"/>
                <a:cs typeface="Courier New"/>
                <a:sym typeface="Courier New"/>
              </a:rPr>
              <a:t>idx_pok_id </a:t>
            </a:r>
            <a:r>
              <a:rPr b="1" lang="es-419" sz="1000">
                <a:solidFill>
                  <a:srgbClr val="8839EF"/>
                </a:solidFill>
                <a:highlight>
                  <a:srgbClr val="EFF1F5"/>
                </a:highlight>
                <a:latin typeface="Courier New"/>
                <a:ea typeface="Courier New"/>
                <a:cs typeface="Courier New"/>
                <a:sym typeface="Courier New"/>
              </a:rPr>
              <a:t>ON </a:t>
            </a:r>
            <a:r>
              <a:rPr b="1" i="1" lang="es-419" sz="1000">
                <a:solidFill>
                  <a:srgbClr val="DF8E1D"/>
                </a:solidFill>
                <a:highlight>
                  <a:srgbClr val="EFF1F5"/>
                </a:highlight>
                <a:latin typeface="Courier New"/>
                <a:ea typeface="Courier New"/>
                <a:cs typeface="Courier New"/>
                <a:sym typeface="Courier New"/>
              </a:rPr>
              <a:t>pokemon </a:t>
            </a:r>
            <a:r>
              <a:rPr b="1" lang="es-419" sz="1000">
                <a:solidFill>
                  <a:srgbClr val="7C7F93"/>
                </a:solidFill>
                <a:highlight>
                  <a:srgbClr val="EFF1F5"/>
                </a:highlight>
                <a:latin typeface="Courier New"/>
                <a:ea typeface="Courier New"/>
                <a:cs typeface="Courier New"/>
                <a:sym typeface="Courier New"/>
              </a:rPr>
              <a:t>(</a:t>
            </a:r>
            <a:r>
              <a:rPr b="1" lang="es-419" sz="1000">
                <a:solidFill>
                  <a:srgbClr val="4C4F69"/>
                </a:solidFill>
                <a:highlight>
                  <a:srgbClr val="EFF1F5"/>
                </a:highlight>
                <a:latin typeface="Courier New"/>
                <a:ea typeface="Courier New"/>
                <a:cs typeface="Courier New"/>
                <a:sym typeface="Courier New"/>
              </a:rPr>
              <a:t>pok_id</a:t>
            </a:r>
            <a:r>
              <a:rPr b="1" lang="es-419" sz="1000">
                <a:solidFill>
                  <a:srgbClr val="7C7F93"/>
                </a:solidFill>
                <a:highlight>
                  <a:srgbClr val="EFF1F5"/>
                </a:highlight>
                <a:latin typeface="Courier New"/>
                <a:ea typeface="Courier New"/>
                <a:cs typeface="Courier New"/>
                <a:sym typeface="Courier New"/>
              </a:rPr>
              <a:t>);</a:t>
            </a:r>
            <a:endParaRPr b="1" sz="1000">
              <a:solidFill>
                <a:srgbClr val="7C7F93"/>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solidFill>
                  <a:schemeClr val="dk2"/>
                </a:solidFill>
              </a:rPr>
              <a:t>Reescritura de consulta.</a:t>
            </a:r>
            <a:endParaRPr>
              <a:solidFill>
                <a:schemeClr val="dk2"/>
              </a:solidFill>
            </a:endParaRPr>
          </a:p>
          <a:p>
            <a:pPr indent="0" lvl="0" marL="0" rtl="0" algn="l">
              <a:spcBef>
                <a:spcPts val="0"/>
              </a:spcBef>
              <a:spcAft>
                <a:spcPts val="0"/>
              </a:spcAft>
              <a:buNone/>
            </a:pPr>
            <a:r>
              <a:t/>
            </a:r>
            <a:endParaRPr sz="1000"/>
          </a:p>
          <a:p>
            <a:pPr indent="0" lvl="0" marL="0" rtl="0" algn="l">
              <a:lnSpc>
                <a:spcPct val="135714"/>
              </a:lnSpc>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SELECT </a:t>
            </a:r>
            <a:r>
              <a:rPr b="1" lang="es-419">
                <a:solidFill>
                  <a:srgbClr val="4C4F69"/>
                </a:solidFill>
                <a:highlight>
                  <a:srgbClr val="EFF1F5"/>
                </a:highlight>
                <a:latin typeface="Courier New"/>
                <a:ea typeface="Courier New"/>
                <a:cs typeface="Courier New"/>
                <a:sym typeface="Courier New"/>
              </a:rPr>
              <a:t>pok_name</a:t>
            </a:r>
            <a:endParaRPr b="1">
              <a:solidFill>
                <a:srgbClr val="4C4F69"/>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FROM </a:t>
            </a:r>
            <a:r>
              <a:rPr b="1" i="1" lang="es-419">
                <a:solidFill>
                  <a:srgbClr val="DF8E1D"/>
                </a:solidFill>
                <a:highlight>
                  <a:srgbClr val="EFF1F5"/>
                </a:highlight>
                <a:latin typeface="Courier New"/>
                <a:ea typeface="Courier New"/>
                <a:cs typeface="Courier New"/>
                <a:sym typeface="Courier New"/>
              </a:rPr>
              <a:t>types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t</a:t>
            </a:r>
            <a:endParaRPr b="1">
              <a:solidFill>
                <a:srgbClr val="4C4F69"/>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JOIN </a:t>
            </a:r>
            <a:r>
              <a:rPr b="1" i="1" lang="es-419">
                <a:solidFill>
                  <a:srgbClr val="DF8E1D"/>
                </a:solidFill>
                <a:highlight>
                  <a:srgbClr val="EFF1F5"/>
                </a:highlight>
                <a:latin typeface="Courier New"/>
                <a:ea typeface="Courier New"/>
                <a:cs typeface="Courier New"/>
                <a:sym typeface="Courier New"/>
              </a:rPr>
              <a:t>pokemon_types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pt </a:t>
            </a:r>
            <a:r>
              <a:rPr b="1" lang="es-419">
                <a:solidFill>
                  <a:srgbClr val="8839EF"/>
                </a:solidFill>
                <a:highlight>
                  <a:srgbClr val="EFF1F5"/>
                </a:highlight>
                <a:latin typeface="Courier New"/>
                <a:ea typeface="Courier New"/>
                <a:cs typeface="Courier New"/>
                <a:sym typeface="Courier New"/>
              </a:rPr>
              <a:t>ON </a:t>
            </a:r>
            <a:r>
              <a:rPr b="1" lang="es-419">
                <a:solidFill>
                  <a:srgbClr val="4C4F69"/>
                </a:solidFill>
                <a:highlight>
                  <a:srgbClr val="EFF1F5"/>
                </a:highlight>
                <a:latin typeface="Courier New"/>
                <a:ea typeface="Courier New"/>
                <a:cs typeface="Courier New"/>
                <a:sym typeface="Courier New"/>
              </a:rPr>
              <a:t>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type_id = pt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type_id</a:t>
            </a:r>
            <a:endParaRPr b="1">
              <a:solidFill>
                <a:srgbClr val="4C4F69"/>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JOIN </a:t>
            </a:r>
            <a:r>
              <a:rPr b="1" i="1" lang="es-419">
                <a:solidFill>
                  <a:srgbClr val="DF8E1D"/>
                </a:solidFill>
                <a:highlight>
                  <a:srgbClr val="EFF1F5"/>
                </a:highlight>
                <a:latin typeface="Courier New"/>
                <a:ea typeface="Courier New"/>
                <a:cs typeface="Courier New"/>
                <a:sym typeface="Courier New"/>
              </a:rPr>
              <a:t>pokemon </a:t>
            </a:r>
            <a:r>
              <a:rPr b="1" lang="es-419">
                <a:solidFill>
                  <a:srgbClr val="8839EF"/>
                </a:solidFill>
                <a:highlight>
                  <a:srgbClr val="EFF1F5"/>
                </a:highlight>
                <a:latin typeface="Courier New"/>
                <a:ea typeface="Courier New"/>
                <a:cs typeface="Courier New"/>
                <a:sym typeface="Courier New"/>
              </a:rPr>
              <a:t>AS </a:t>
            </a:r>
            <a:r>
              <a:rPr b="1" lang="es-419">
                <a:solidFill>
                  <a:srgbClr val="4C4F69"/>
                </a:solidFill>
                <a:highlight>
                  <a:srgbClr val="EFF1F5"/>
                </a:highlight>
                <a:latin typeface="Courier New"/>
                <a:ea typeface="Courier New"/>
                <a:cs typeface="Courier New"/>
                <a:sym typeface="Courier New"/>
              </a:rPr>
              <a:t>p </a:t>
            </a:r>
            <a:r>
              <a:rPr b="1" lang="es-419">
                <a:solidFill>
                  <a:srgbClr val="8839EF"/>
                </a:solidFill>
                <a:highlight>
                  <a:srgbClr val="EFF1F5"/>
                </a:highlight>
                <a:latin typeface="Courier New"/>
                <a:ea typeface="Courier New"/>
                <a:cs typeface="Courier New"/>
                <a:sym typeface="Courier New"/>
              </a:rPr>
              <a:t>ON </a:t>
            </a:r>
            <a:r>
              <a:rPr b="1" lang="es-419">
                <a:solidFill>
                  <a:srgbClr val="4C4F69"/>
                </a:solidFill>
                <a:highlight>
                  <a:srgbClr val="EFF1F5"/>
                </a:highlight>
                <a:latin typeface="Courier New"/>
                <a:ea typeface="Courier New"/>
                <a:cs typeface="Courier New"/>
                <a:sym typeface="Courier New"/>
              </a:rPr>
              <a:t>p</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pok_id = pt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pok_id</a:t>
            </a:r>
            <a:endParaRPr b="1">
              <a:solidFill>
                <a:srgbClr val="4C4F69"/>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s-419">
                <a:solidFill>
                  <a:srgbClr val="8839EF"/>
                </a:solidFill>
                <a:highlight>
                  <a:srgbClr val="EFF1F5"/>
                </a:highlight>
                <a:latin typeface="Courier New"/>
                <a:ea typeface="Courier New"/>
                <a:cs typeface="Courier New"/>
                <a:sym typeface="Courier New"/>
              </a:rPr>
              <a:t>WHERE </a:t>
            </a:r>
            <a:r>
              <a:rPr b="1" lang="es-419">
                <a:solidFill>
                  <a:srgbClr val="4C4F69"/>
                </a:solidFill>
                <a:highlight>
                  <a:srgbClr val="EFF1F5"/>
                </a:highlight>
                <a:latin typeface="Courier New"/>
                <a:ea typeface="Courier New"/>
                <a:cs typeface="Courier New"/>
                <a:sym typeface="Courier New"/>
              </a:rPr>
              <a:t>t</a:t>
            </a:r>
            <a:r>
              <a:rPr b="1" lang="es-419">
                <a:solidFill>
                  <a:srgbClr val="7C7F93"/>
                </a:solidFill>
                <a:highlight>
                  <a:srgbClr val="EFF1F5"/>
                </a:highlight>
                <a:latin typeface="Courier New"/>
                <a:ea typeface="Courier New"/>
                <a:cs typeface="Courier New"/>
                <a:sym typeface="Courier New"/>
              </a:rPr>
              <a:t>.</a:t>
            </a:r>
            <a:r>
              <a:rPr b="1" lang="es-419">
                <a:solidFill>
                  <a:srgbClr val="4C4F69"/>
                </a:solidFill>
                <a:highlight>
                  <a:srgbClr val="EFF1F5"/>
                </a:highlight>
                <a:latin typeface="Courier New"/>
                <a:ea typeface="Courier New"/>
                <a:cs typeface="Courier New"/>
                <a:sym typeface="Courier New"/>
              </a:rPr>
              <a:t>type_name = </a:t>
            </a:r>
            <a:r>
              <a:rPr b="1" lang="es-419">
                <a:solidFill>
                  <a:srgbClr val="40A02B"/>
                </a:solidFill>
                <a:highlight>
                  <a:srgbClr val="EFF1F5"/>
                </a:highlight>
                <a:latin typeface="Courier New"/>
                <a:ea typeface="Courier New"/>
                <a:cs typeface="Courier New"/>
                <a:sym typeface="Courier New"/>
              </a:rPr>
              <a:t>'electric'</a:t>
            </a:r>
            <a:r>
              <a:rPr b="1" lang="es-419">
                <a:solidFill>
                  <a:srgbClr val="7C7F93"/>
                </a:solidFill>
                <a:highlight>
                  <a:srgbClr val="EFF1F5"/>
                </a:highlight>
                <a:latin typeface="Courier New"/>
                <a:ea typeface="Courier New"/>
                <a:cs typeface="Courier New"/>
                <a:sym typeface="Courier New"/>
              </a:rPr>
              <a:t>;</a:t>
            </a:r>
            <a:endParaRPr b="1">
              <a:solidFill>
                <a:srgbClr val="7C7F93"/>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8839EF"/>
              </a:solidFill>
              <a:highlight>
                <a:srgbClr val="EFF1F5"/>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38C7BD"/>
              </a:solidFill>
              <a:highlight>
                <a:srgbClr val="111418"/>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Después de crear el índice se muestra que la consulta solo se llevo acabo en 18 filas gracias al tipo de consulta RANGE, lo cual es una gran mejora respecto a la consulta ALL. que buscaba 722 filas.</a:t>
            </a:r>
            <a:endParaRPr/>
          </a:p>
        </p:txBody>
      </p:sp>
      <p:sp>
        <p:nvSpPr>
          <p:cNvPr id="1061" name="Google Shape;1061;p87"/>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sp>
        <p:nvSpPr>
          <p:cNvPr id="1062" name="Google Shape;1062;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88"/>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p:txBody>
      </p:sp>
      <p:sp>
        <p:nvSpPr>
          <p:cNvPr id="1068" name="Google Shape;1068;p88"/>
          <p:cNvSpPr txBox="1"/>
          <p:nvPr/>
        </p:nvSpPr>
        <p:spPr>
          <a:xfrm>
            <a:off x="375825" y="10936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1069" name="Google Shape;1069;p88"/>
          <p:cNvSpPr txBox="1"/>
          <p:nvPr/>
        </p:nvSpPr>
        <p:spPr>
          <a:xfrm>
            <a:off x="4396225" y="1135800"/>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1070" name="Google Shape;1070;p88"/>
          <p:cNvSpPr txBox="1"/>
          <p:nvPr/>
        </p:nvSpPr>
        <p:spPr>
          <a:xfrm>
            <a:off x="785450" y="3744100"/>
            <a:ext cx="3318300" cy="10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accent1"/>
                </a:solidFill>
                <a:latin typeface="Share Tech Mono"/>
                <a:ea typeface="Share Tech Mono"/>
                <a:cs typeface="Share Tech Mono"/>
                <a:sym typeface="Share Tech Mono"/>
              </a:rPr>
              <a:t>La creación del índice </a:t>
            </a:r>
            <a:r>
              <a:rPr b="1" lang="es-419" sz="1000">
                <a:solidFill>
                  <a:srgbClr val="4C4F69"/>
                </a:solidFill>
                <a:highlight>
                  <a:srgbClr val="EFF1F5"/>
                </a:highlight>
                <a:latin typeface="Courier New"/>
                <a:ea typeface="Courier New"/>
                <a:cs typeface="Courier New"/>
                <a:sym typeface="Courier New"/>
              </a:rPr>
              <a:t>idx_type_name</a:t>
            </a:r>
            <a:r>
              <a:rPr lang="es-419" sz="1300">
                <a:solidFill>
                  <a:schemeClr val="accent1"/>
                </a:solidFill>
                <a:latin typeface="Share Tech Mono"/>
                <a:ea typeface="Share Tech Mono"/>
                <a:cs typeface="Share Tech Mono"/>
                <a:sym typeface="Share Tech Mono"/>
              </a:rPr>
              <a:t> , </a:t>
            </a:r>
            <a:r>
              <a:rPr b="1" lang="es-419" sz="1000">
                <a:solidFill>
                  <a:srgbClr val="4C4F69"/>
                </a:solidFill>
                <a:highlight>
                  <a:srgbClr val="EFF1F5"/>
                </a:highlight>
                <a:latin typeface="Courier New"/>
                <a:ea typeface="Courier New"/>
                <a:cs typeface="Courier New"/>
                <a:sym typeface="Courier New"/>
              </a:rPr>
              <a:t>idx_type_id </a:t>
            </a:r>
            <a:r>
              <a:rPr lang="es-419" sz="1300">
                <a:solidFill>
                  <a:schemeClr val="accent1"/>
                </a:solidFill>
                <a:latin typeface="Share Tech Mono"/>
                <a:ea typeface="Share Tech Mono"/>
                <a:cs typeface="Share Tech Mono"/>
                <a:sym typeface="Share Tech Mono"/>
              </a:rPr>
              <a:t>, </a:t>
            </a:r>
            <a:r>
              <a:rPr b="1" lang="es-419" sz="1000">
                <a:solidFill>
                  <a:srgbClr val="4C4F69"/>
                </a:solidFill>
                <a:highlight>
                  <a:srgbClr val="EFF1F5"/>
                </a:highlight>
                <a:latin typeface="Courier New"/>
                <a:ea typeface="Courier New"/>
                <a:cs typeface="Courier New"/>
                <a:sym typeface="Courier New"/>
              </a:rPr>
              <a:t>idx_pok_id</a:t>
            </a:r>
            <a:r>
              <a:rPr lang="es-419" sz="1300">
                <a:solidFill>
                  <a:schemeClr val="accent1"/>
                </a:solidFill>
                <a:latin typeface="Share Tech Mono"/>
                <a:ea typeface="Share Tech Mono"/>
                <a:cs typeface="Share Tech Mono"/>
                <a:sym typeface="Share Tech Mono"/>
              </a:rPr>
              <a:t>, es la mejora más significativa.</a:t>
            </a:r>
            <a:endParaRPr sz="1300">
              <a:solidFill>
                <a:schemeClr val="accent1"/>
              </a:solidFill>
              <a:latin typeface="Share Tech Mono"/>
              <a:ea typeface="Share Tech Mono"/>
              <a:cs typeface="Share Tech Mono"/>
              <a:sym typeface="Share Tech Mono"/>
            </a:endParaRPr>
          </a:p>
        </p:txBody>
      </p:sp>
      <p:sp>
        <p:nvSpPr>
          <p:cNvPr id="1071" name="Google Shape;1071;p88"/>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pic>
        <p:nvPicPr>
          <p:cNvPr id="1072" name="Google Shape;1072;p88"/>
          <p:cNvPicPr preferRelativeResize="0"/>
          <p:nvPr/>
        </p:nvPicPr>
        <p:blipFill>
          <a:blip r:embed="rId3">
            <a:alphaModFix/>
          </a:blip>
          <a:stretch>
            <a:fillRect/>
          </a:stretch>
        </p:blipFill>
        <p:spPr>
          <a:xfrm>
            <a:off x="4191000" y="2868700"/>
            <a:ext cx="4919950" cy="1885100"/>
          </a:xfrm>
          <a:prstGeom prst="rect">
            <a:avLst/>
          </a:prstGeom>
          <a:noFill/>
          <a:ln>
            <a:noFill/>
          </a:ln>
        </p:spPr>
      </p:pic>
      <p:pic>
        <p:nvPicPr>
          <p:cNvPr id="1073" name="Google Shape;1073;p88"/>
          <p:cNvPicPr preferRelativeResize="0"/>
          <p:nvPr/>
        </p:nvPicPr>
        <p:blipFill>
          <a:blip r:embed="rId4">
            <a:alphaModFix/>
          </a:blip>
          <a:stretch>
            <a:fillRect/>
          </a:stretch>
        </p:blipFill>
        <p:spPr>
          <a:xfrm>
            <a:off x="401568" y="1435350"/>
            <a:ext cx="3812031" cy="1983550"/>
          </a:xfrm>
          <a:prstGeom prst="rect">
            <a:avLst/>
          </a:prstGeom>
          <a:noFill/>
          <a:ln>
            <a:noFill/>
          </a:ln>
        </p:spPr>
      </p:pic>
      <p:sp>
        <p:nvSpPr>
          <p:cNvPr id="1074" name="Google Shape;1074;p88"/>
          <p:cNvSpPr/>
          <p:nvPr/>
        </p:nvSpPr>
        <p:spPr>
          <a:xfrm>
            <a:off x="441500" y="2967550"/>
            <a:ext cx="3772200" cy="156900"/>
          </a:xfrm>
          <a:prstGeom prst="rect">
            <a:avLst/>
          </a:prstGeom>
          <a:solidFill>
            <a:srgbClr val="000000">
              <a:alpha val="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75" name="Google Shape;1075;p88"/>
          <p:cNvSpPr/>
          <p:nvPr/>
        </p:nvSpPr>
        <p:spPr>
          <a:xfrm>
            <a:off x="4191000" y="4228625"/>
            <a:ext cx="4540800" cy="156900"/>
          </a:xfrm>
          <a:prstGeom prst="rect">
            <a:avLst/>
          </a:prstGeom>
          <a:solidFill>
            <a:srgbClr val="000000">
              <a:alpha val="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76" name="Google Shape;1076;p88"/>
          <p:cNvSpPr/>
          <p:nvPr/>
        </p:nvSpPr>
        <p:spPr>
          <a:xfrm>
            <a:off x="421488" y="2471838"/>
            <a:ext cx="3772200" cy="156900"/>
          </a:xfrm>
          <a:prstGeom prst="rect">
            <a:avLst/>
          </a:prstGeom>
          <a:solidFill>
            <a:srgbClr val="000000">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77" name="Google Shape;1077;p88"/>
          <p:cNvSpPr/>
          <p:nvPr/>
        </p:nvSpPr>
        <p:spPr>
          <a:xfrm>
            <a:off x="4191002" y="3821500"/>
            <a:ext cx="4452600" cy="156900"/>
          </a:xfrm>
          <a:prstGeom prst="rect">
            <a:avLst/>
          </a:prstGeom>
          <a:solidFill>
            <a:srgbClr val="000000">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78" name="Google Shape;1078;p88"/>
          <p:cNvSpPr/>
          <p:nvPr/>
        </p:nvSpPr>
        <p:spPr>
          <a:xfrm>
            <a:off x="421475" y="2193013"/>
            <a:ext cx="3772200" cy="156900"/>
          </a:xfrm>
          <a:prstGeom prst="rect">
            <a:avLst/>
          </a:prstGeom>
          <a:solidFill>
            <a:srgbClr val="000000">
              <a:alpha val="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79" name="Google Shape;1079;p88"/>
          <p:cNvSpPr/>
          <p:nvPr/>
        </p:nvSpPr>
        <p:spPr>
          <a:xfrm>
            <a:off x="4193700" y="3591425"/>
            <a:ext cx="4452600" cy="156900"/>
          </a:xfrm>
          <a:prstGeom prst="rect">
            <a:avLst/>
          </a:prstGeom>
          <a:solidFill>
            <a:srgbClr val="000000">
              <a:alpha val="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re Tech Mono"/>
              <a:ea typeface="Share Tech Mono"/>
              <a:cs typeface="Share Tech Mono"/>
              <a:sym typeface="Share Tech Mono"/>
            </a:endParaRPr>
          </a:p>
        </p:txBody>
      </p:sp>
      <p:sp>
        <p:nvSpPr>
          <p:cNvPr id="1080" name="Google Shape;1080;p88"/>
          <p:cNvSpPr txBox="1"/>
          <p:nvPr/>
        </p:nvSpPr>
        <p:spPr>
          <a:xfrm>
            <a:off x="4385600" y="1456523"/>
            <a:ext cx="434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Después de crear los índices se muestra que la consulta solo se llevo acabo en </a:t>
            </a:r>
            <a:r>
              <a:rPr lang="es-419" sz="1200">
                <a:solidFill>
                  <a:schemeClr val="lt2"/>
                </a:solidFill>
                <a:latin typeface="Share Tech Mono"/>
                <a:ea typeface="Share Tech Mono"/>
                <a:cs typeface="Share Tech Mono"/>
                <a:sym typeface="Share Tech Mono"/>
              </a:rPr>
              <a:t>1 fila</a:t>
            </a:r>
            <a:r>
              <a:rPr lang="es-419" sz="1200">
                <a:solidFill>
                  <a:schemeClr val="dk1"/>
                </a:solidFill>
                <a:latin typeface="Share Tech Mono"/>
                <a:ea typeface="Share Tech Mono"/>
                <a:cs typeface="Share Tech Mono"/>
                <a:sym typeface="Share Tech Mono"/>
              </a:rPr>
              <a:t> (tabla types) gracias al tipo de consulta Ref, lo cual es una gran mejora respecto a la consulta ALL. que buscaba 10 filas, </a:t>
            </a:r>
            <a:r>
              <a:rPr lang="es-419" sz="1200">
                <a:solidFill>
                  <a:schemeClr val="dk1"/>
                </a:solidFill>
                <a:latin typeface="Share Tech Mono"/>
                <a:ea typeface="Share Tech Mono"/>
                <a:cs typeface="Share Tech Mono"/>
                <a:sym typeface="Share Tech Mono"/>
              </a:rPr>
              <a:t>únicamente</a:t>
            </a:r>
            <a:r>
              <a:rPr lang="es-419" sz="1200">
                <a:solidFill>
                  <a:schemeClr val="dk1"/>
                </a:solidFill>
                <a:latin typeface="Share Tech Mono"/>
                <a:ea typeface="Share Tech Mono"/>
                <a:cs typeface="Share Tech Mono"/>
                <a:sym typeface="Share Tech Mono"/>
              </a:rPr>
              <a:t> para el tipo Electric.</a:t>
            </a:r>
            <a:endParaRPr/>
          </a:p>
        </p:txBody>
      </p:sp>
      <p:sp>
        <p:nvSpPr>
          <p:cNvPr id="1081" name="Google Shape;1081;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rPr>
              <a:t>Mejoras(optimización): Comparación</a:t>
            </a:r>
            <a:endParaRPr>
              <a:solidFill>
                <a:schemeClr val="dk2"/>
              </a:solidFill>
            </a:endParaRPr>
          </a:p>
          <a:p>
            <a:pPr indent="0" lvl="0" marL="0" rtl="0" algn="l">
              <a:spcBef>
                <a:spcPts val="0"/>
              </a:spcBef>
              <a:spcAft>
                <a:spcPts val="0"/>
              </a:spcAft>
              <a:buNone/>
            </a:pPr>
            <a:r>
              <a:t/>
            </a:r>
            <a:endParaRPr/>
          </a:p>
        </p:txBody>
      </p:sp>
      <p:sp>
        <p:nvSpPr>
          <p:cNvPr id="1087" name="Google Shape;1087;p89"/>
          <p:cNvSpPr txBox="1"/>
          <p:nvPr/>
        </p:nvSpPr>
        <p:spPr>
          <a:xfrm>
            <a:off x="821800" y="97702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Antes:</a:t>
            </a:r>
            <a:endParaRPr sz="1300">
              <a:solidFill>
                <a:schemeClr val="dk1"/>
              </a:solidFill>
              <a:latin typeface="Share Tech Mono"/>
              <a:ea typeface="Share Tech Mono"/>
              <a:cs typeface="Share Tech Mono"/>
              <a:sym typeface="Share Tech Mono"/>
            </a:endParaRPr>
          </a:p>
        </p:txBody>
      </p:sp>
      <p:sp>
        <p:nvSpPr>
          <p:cNvPr id="1088" name="Google Shape;1088;p89"/>
          <p:cNvSpPr txBox="1"/>
          <p:nvPr/>
        </p:nvSpPr>
        <p:spPr>
          <a:xfrm>
            <a:off x="821800" y="2695625"/>
            <a:ext cx="11994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chemeClr val="dk1"/>
                </a:solidFill>
                <a:latin typeface="Share Tech Mono"/>
                <a:ea typeface="Share Tech Mono"/>
                <a:cs typeface="Share Tech Mono"/>
                <a:sym typeface="Share Tech Mono"/>
              </a:rPr>
              <a:t>Después:</a:t>
            </a:r>
            <a:endParaRPr sz="1300">
              <a:solidFill>
                <a:schemeClr val="dk1"/>
              </a:solidFill>
              <a:latin typeface="Share Tech Mono"/>
              <a:ea typeface="Share Tech Mono"/>
              <a:cs typeface="Share Tech Mono"/>
              <a:sym typeface="Share Tech Mono"/>
            </a:endParaRPr>
          </a:p>
        </p:txBody>
      </p:sp>
      <p:sp>
        <p:nvSpPr>
          <p:cNvPr id="1089" name="Google Shape;1089;p89"/>
          <p:cNvSpPr txBox="1"/>
          <p:nvPr/>
        </p:nvSpPr>
        <p:spPr>
          <a:xfrm>
            <a:off x="437975" y="225175"/>
            <a:ext cx="646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Andy Leonardo Serrano Santos</a:t>
            </a:r>
            <a:endParaRPr sz="1200">
              <a:solidFill>
                <a:schemeClr val="dk1"/>
              </a:solidFill>
              <a:latin typeface="Share Tech Mono"/>
              <a:ea typeface="Share Tech Mono"/>
              <a:cs typeface="Share Tech Mono"/>
              <a:sym typeface="Share Tech Mono"/>
            </a:endParaRPr>
          </a:p>
        </p:txBody>
      </p:sp>
      <p:pic>
        <p:nvPicPr>
          <p:cNvPr id="1090" name="Google Shape;1090;p89"/>
          <p:cNvPicPr preferRelativeResize="0"/>
          <p:nvPr/>
        </p:nvPicPr>
        <p:blipFill>
          <a:blip r:embed="rId3">
            <a:alphaModFix/>
          </a:blip>
          <a:stretch>
            <a:fillRect/>
          </a:stretch>
        </p:blipFill>
        <p:spPr>
          <a:xfrm>
            <a:off x="933371" y="1291375"/>
            <a:ext cx="6957229" cy="1510087"/>
          </a:xfrm>
          <a:prstGeom prst="rect">
            <a:avLst/>
          </a:prstGeom>
          <a:noFill/>
          <a:ln>
            <a:noFill/>
          </a:ln>
        </p:spPr>
      </p:pic>
      <p:pic>
        <p:nvPicPr>
          <p:cNvPr id="1091" name="Google Shape;1091;p89"/>
          <p:cNvPicPr preferRelativeResize="0"/>
          <p:nvPr/>
        </p:nvPicPr>
        <p:blipFill>
          <a:blip r:embed="rId4">
            <a:alphaModFix/>
          </a:blip>
          <a:stretch>
            <a:fillRect/>
          </a:stretch>
        </p:blipFill>
        <p:spPr>
          <a:xfrm>
            <a:off x="896961" y="3000425"/>
            <a:ext cx="5411189" cy="2143075"/>
          </a:xfrm>
          <a:prstGeom prst="rect">
            <a:avLst/>
          </a:prstGeom>
          <a:noFill/>
          <a:ln>
            <a:noFill/>
          </a:ln>
        </p:spPr>
      </p:pic>
      <p:sp>
        <p:nvSpPr>
          <p:cNvPr id="1092" name="Google Shape;1092;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7"/>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Problema Específico:</a:t>
            </a:r>
            <a:endParaRPr/>
          </a:p>
        </p:txBody>
      </p:sp>
      <p:sp>
        <p:nvSpPr>
          <p:cNvPr id="350" name="Google Shape;350;p27"/>
          <p:cNvSpPr txBox="1"/>
          <p:nvPr/>
        </p:nvSpPr>
        <p:spPr>
          <a:xfrm>
            <a:off x="545250" y="857175"/>
            <a:ext cx="7570200" cy="29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300">
                <a:solidFill>
                  <a:schemeClr val="dk1"/>
                </a:solidFill>
                <a:latin typeface="Share Tech Mono"/>
                <a:ea typeface="Share Tech Mono"/>
                <a:cs typeface="Share Tech Mono"/>
                <a:sym typeface="Share Tech Mono"/>
              </a:rPr>
              <a:t>Crecimiento Exponencial de Datos:</a:t>
            </a:r>
            <a:endParaRPr b="1" sz="1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Con la constante incorporación de nuevas generaciones de Pokémon, la cantidad de datos ha crecido exponencialmente. Cada nueva generación introduce múltiples especies, cada una con sus propios tipos, evoluciones y habilidades únicas.</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300">
                <a:solidFill>
                  <a:schemeClr val="dk1"/>
                </a:solidFill>
                <a:latin typeface="Share Tech Mono"/>
                <a:ea typeface="Share Tech Mono"/>
                <a:cs typeface="Share Tech Mono"/>
                <a:sym typeface="Share Tech Mono"/>
              </a:rPr>
              <a:t>Consultas Complejas y Frecuentes:</a:t>
            </a:r>
            <a:endParaRPr b="1" sz="1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Los entrenadores y académicos necesitan realizar consultas complejas que incluyen búsquedas de Pokémon por nombre, tipo, generación, así como sus estadísticas y habilidades. Estas consultas a menudo requieren unir múltiples tablas y filtrar grandes conjuntos de datos, lo que puede resultar en tiempos de respuesta lentos y una experiencia de usuario insatisfactoria.</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300">
                <a:solidFill>
                  <a:schemeClr val="dk1"/>
                </a:solidFill>
                <a:latin typeface="Share Tech Mono"/>
                <a:ea typeface="Share Tech Mono"/>
                <a:cs typeface="Share Tech Mono"/>
                <a:sym typeface="Share Tech Mono"/>
              </a:rPr>
              <a:t>Escalabilidad y Rendimiento:</a:t>
            </a:r>
            <a:endParaRPr b="1" sz="1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A medida que la base de datos sigue creciendo, mantener un rendimiento óptimo se vuelve más desafiante. Las consultas que antes eran rápidas pueden volverse lentas y consumir muchos recursos, afectando la eficiencia general del sistema y la satisfacción del usuario.</a:t>
            </a:r>
            <a:endParaRPr sz="1200">
              <a:solidFill>
                <a:schemeClr val="dk1"/>
              </a:solidFill>
              <a:latin typeface="Share Tech Mono"/>
              <a:ea typeface="Share Tech Mono"/>
              <a:cs typeface="Share Tech Mono"/>
              <a:sym typeface="Share Tech Mono"/>
            </a:endParaRPr>
          </a:p>
        </p:txBody>
      </p:sp>
      <p:sp>
        <p:nvSpPr>
          <p:cNvPr id="351" name="Google Shape;35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0"/>
          <p:cNvSpPr txBox="1"/>
          <p:nvPr>
            <p:ph type="title"/>
          </p:nvPr>
        </p:nvSpPr>
        <p:spPr>
          <a:xfrm>
            <a:off x="720000" y="1507050"/>
            <a:ext cx="7704000" cy="25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700"/>
              <a:t>3.1 Integridad a nivel de atributos. Pe. No permitir nombre nulo.</a:t>
            </a:r>
            <a:endParaRPr sz="2700"/>
          </a:p>
          <a:p>
            <a:pPr indent="0" lvl="0" marL="0" rtl="0" algn="l">
              <a:spcBef>
                <a:spcPts val="0"/>
              </a:spcBef>
              <a:spcAft>
                <a:spcPts val="0"/>
              </a:spcAft>
              <a:buNone/>
            </a:pPr>
            <a:r>
              <a:rPr lang="es-419" sz="2700"/>
              <a:t>3.2 Integridad entre entidades (foreign keys, Restrict, On Cascade,...).</a:t>
            </a:r>
            <a:endParaRPr sz="2700"/>
          </a:p>
          <a:p>
            <a:pPr indent="0" lvl="0" marL="0" rtl="0" algn="l">
              <a:spcBef>
                <a:spcPts val="0"/>
              </a:spcBef>
              <a:spcAft>
                <a:spcPts val="0"/>
              </a:spcAft>
              <a:buNone/>
            </a:pPr>
            <a:r>
              <a:t/>
            </a:r>
            <a:endParaRPr sz="2700">
              <a:solidFill>
                <a:schemeClr val="dk2"/>
              </a:solidFill>
            </a:endParaRPr>
          </a:p>
        </p:txBody>
      </p:sp>
      <p:sp>
        <p:nvSpPr>
          <p:cNvPr id="1098" name="Google Shape;1098;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1099" name="Google Shape;1099;p90"/>
          <p:cNvSpPr txBox="1"/>
          <p:nvPr/>
        </p:nvSpPr>
        <p:spPr>
          <a:xfrm>
            <a:off x="626675" y="591225"/>
            <a:ext cx="8052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800">
                <a:solidFill>
                  <a:schemeClr val="dk2"/>
                </a:solidFill>
                <a:latin typeface="Share Tech Mono"/>
                <a:ea typeface="Share Tech Mono"/>
                <a:cs typeface="Share Tech Mono"/>
                <a:sym typeface="Share Tech Mono"/>
              </a:rPr>
              <a:t>3. Reglas de integridad.</a:t>
            </a:r>
            <a:endParaRPr sz="22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1"/>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r>
              <a:rPr lang="es-419" sz="4100">
                <a:solidFill>
                  <a:schemeClr val="dk1"/>
                </a:solidFill>
                <a:latin typeface="Share Tech Mono"/>
                <a:ea typeface="Share Tech Mono"/>
                <a:cs typeface="Share Tech Mono"/>
                <a:sym typeface="Share Tech Mono"/>
              </a:rPr>
              <a:t>:</a:t>
            </a:r>
            <a:endParaRPr>
              <a:solidFill>
                <a:schemeClr val="dk1"/>
              </a:solidFill>
            </a:endParaRPr>
          </a:p>
        </p:txBody>
      </p:sp>
      <p:sp>
        <p:nvSpPr>
          <p:cNvPr id="1105" name="Google Shape;1105;p91"/>
          <p:cNvSpPr txBox="1"/>
          <p:nvPr/>
        </p:nvSpPr>
        <p:spPr>
          <a:xfrm>
            <a:off x="691350" y="1648150"/>
            <a:ext cx="7818600" cy="3101700"/>
          </a:xfrm>
          <a:prstGeom prst="rect">
            <a:avLst/>
          </a:prstGeom>
          <a:noFill/>
          <a:ln>
            <a:noFill/>
          </a:ln>
        </p:spPr>
        <p:txBody>
          <a:bodyPr anchorCtr="0" anchor="ctr" bIns="91425" lIns="91425" spcFirstLastPara="1" rIns="91425" wrap="square" tIns="91425">
            <a:noAutofit/>
          </a:bodyPr>
          <a:lstStyle/>
          <a:p>
            <a:pPr indent="-304800" lvl="0" marL="457200" rtl="0" algn="just">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Bolaños Gracida Giovanni Andrik:</a:t>
            </a:r>
            <a:br>
              <a:rPr lang="es-419" sz="1200">
                <a:solidFill>
                  <a:schemeClr val="dk1"/>
                </a:solidFill>
                <a:latin typeface="Share Tech Mono"/>
                <a:ea typeface="Share Tech Mono"/>
                <a:cs typeface="Share Tech Mono"/>
                <a:sym typeface="Share Tech Mono"/>
              </a:rPr>
            </a:b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rPr lang="es-419" sz="1200">
                <a:solidFill>
                  <a:schemeClr val="dk1"/>
                </a:solidFill>
                <a:latin typeface="Share Tech Mono"/>
                <a:ea typeface="Share Tech Mono"/>
                <a:cs typeface="Share Tech Mono"/>
                <a:sym typeface="Share Tech Mono"/>
              </a:rPr>
              <a:t>	En este mundo de las bases de datos relacionales, la optimización de consultas SQL es fundamental para que funcione de manera más eficiente. Esto se logra gracias a la implementación de índices y a la aplicación de buenas prácticas al momento de realizar las consultas. Herramientas como EXPLAIN nos permiten comprender a fondo el funcionamiento interno de las consultas, identificando posibles problemas y oportunidades de mejora.</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rPr lang="es-419" sz="1200">
                <a:solidFill>
                  <a:schemeClr val="dk1"/>
                </a:solidFill>
                <a:latin typeface="Share Tech Mono"/>
                <a:ea typeface="Share Tech Mono"/>
                <a:cs typeface="Share Tech Mono"/>
                <a:sym typeface="Share Tech Mono"/>
              </a:rPr>
              <a:t>Como mencioné, los índices actúan como atajos para que la base de datos encuentre rápidamente los datos que necesita, acelerando drásticamente las consultas, como se pudo observar a lo largo de las consultas realizadas. Igualmente, fue impresionante ver cómo los costos de las consultas bajaban al crear un índice.</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rPr lang="es-419" sz="1200">
                <a:solidFill>
                  <a:schemeClr val="dk1"/>
                </a:solidFill>
                <a:latin typeface="Share Tech Mono"/>
                <a:ea typeface="Share Tech Mono"/>
                <a:cs typeface="Share Tech Mono"/>
                <a:sym typeface="Share Tech Mono"/>
              </a:rPr>
              <a:t>Personalmente, me gustó bastante realizar esta práctica final. Aunque tuve muchos problemas al realizarla por cuestiones de los gestores de bases de datos, también fue una oportunidad para solucionar esos errores.</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1106" name="Google Shape;1106;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2"/>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endParaRPr>
              <a:solidFill>
                <a:schemeClr val="dk1"/>
              </a:solidFill>
            </a:endParaRPr>
          </a:p>
        </p:txBody>
      </p:sp>
      <p:sp>
        <p:nvSpPr>
          <p:cNvPr id="1112" name="Google Shape;1112;p92"/>
          <p:cNvSpPr txBox="1"/>
          <p:nvPr/>
        </p:nvSpPr>
        <p:spPr>
          <a:xfrm>
            <a:off x="691350" y="1648150"/>
            <a:ext cx="7818600" cy="31017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p>
            <a:pPr indent="0" lvl="0" marL="269999" rtl="0" algn="just">
              <a:spcBef>
                <a:spcPts val="0"/>
              </a:spcBef>
              <a:spcAft>
                <a:spcPts val="0"/>
              </a:spcAft>
              <a:buNone/>
            </a:pPr>
            <a:r>
              <a:rPr lang="es-419" sz="1200">
                <a:solidFill>
                  <a:schemeClr val="dk1"/>
                </a:solidFill>
                <a:latin typeface="Share Tech Mono"/>
                <a:ea typeface="Share Tech Mono"/>
                <a:cs typeface="Share Tech Mono"/>
                <a:sym typeface="Share Tech Mono"/>
              </a:rPr>
              <a:t>Optimizar consultas SQL es fundamental para mejorar la eficiencia de una base de datos. Utilizando herramientas como EXPLAIN y creando índices adecuados, podemos lograr mejoras notables en el tiempo de respuesta y el uso de recursos. Al analizar los resultados de EXPLAIN, identificamos oportunidades para optimizar el acceso a los datos mediante índices o ajustes en las consultas. Además, seguir buenas prácticas, como el uso de JOIN explícitos, facilita el mantenimiento del código.</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269999" rtl="0" algn="just">
              <a:spcBef>
                <a:spcPts val="0"/>
              </a:spcBef>
              <a:spcAft>
                <a:spcPts val="0"/>
              </a:spcAft>
              <a:buNone/>
            </a:pPr>
            <a:r>
              <a:rPr lang="es-419" sz="1200">
                <a:solidFill>
                  <a:schemeClr val="dk1"/>
                </a:solidFill>
                <a:latin typeface="Share Tech Mono"/>
                <a:ea typeface="Share Tech Mono"/>
                <a:cs typeface="Share Tech Mono"/>
                <a:sym typeface="Share Tech Mono"/>
              </a:rPr>
              <a:t>En el mundo de las bases de datos relacionales, afinar consultas con índices es un arte esencial. Este proyecto demuestra que con conocimiento y aplicación correcta de índices, se logra eficiencia y velocidad. Se recomienda seguir explorando estrategias de optimización y ajustar índices según el rendimiento. Así, garantizamos un manejo inteligente y sostenible de la información en el futuro</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just">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Giovanni Andrik Bolaños Gracida</a:t>
            </a:r>
            <a:endParaRPr sz="1200">
              <a:solidFill>
                <a:schemeClr val="dk1"/>
              </a:solidFill>
              <a:latin typeface="Share Tech Mono"/>
              <a:ea typeface="Share Tech Mono"/>
              <a:cs typeface="Share Tech Mono"/>
              <a:sym typeface="Share Tech Mono"/>
            </a:endParaRPr>
          </a:p>
        </p:txBody>
      </p:sp>
      <p:sp>
        <p:nvSpPr>
          <p:cNvPr id="1113" name="Google Shape;1113;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3"/>
          <p:cNvSpPr txBox="1"/>
          <p:nvPr/>
        </p:nvSpPr>
        <p:spPr>
          <a:xfrm>
            <a:off x="662700" y="1511750"/>
            <a:ext cx="7818600" cy="310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p>
            <a:pPr indent="0" lvl="0" marL="45720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Optimizar las consultas SQL es un paso fundamental para mejorar la rapidez y eficiencia de una base de datos. Usando herramientas como </a:t>
            </a:r>
            <a:r>
              <a:rPr lang="es-419" sz="1200">
                <a:solidFill>
                  <a:schemeClr val="lt2"/>
                </a:solidFill>
                <a:latin typeface="Share Tech Mono"/>
                <a:ea typeface="Share Tech Mono"/>
                <a:cs typeface="Share Tech Mono"/>
                <a:sym typeface="Share Tech Mono"/>
              </a:rPr>
              <a:t>EXPLAIN</a:t>
            </a:r>
            <a:r>
              <a:rPr lang="es-419" sz="1200">
                <a:solidFill>
                  <a:schemeClr val="dk1"/>
                </a:solidFill>
                <a:latin typeface="Share Tech Mono"/>
                <a:ea typeface="Share Tech Mono"/>
                <a:cs typeface="Share Tech Mono"/>
                <a:sym typeface="Share Tech Mono"/>
              </a:rPr>
              <a:t> para entender cómo se ejecuta una consulta y creando índices adecuados en las columnas correctas, podemos conseguir mejoras notables en el tiempo de respuesta y en el uso de recursos.</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Al echar un vistazo a los resultados de </a:t>
            </a:r>
            <a:r>
              <a:rPr lang="es-419" sz="1200">
                <a:solidFill>
                  <a:schemeClr val="lt2"/>
                </a:solidFill>
                <a:latin typeface="Share Tech Mono"/>
                <a:ea typeface="Share Tech Mono"/>
                <a:cs typeface="Share Tech Mono"/>
                <a:sym typeface="Share Tech Mono"/>
              </a:rPr>
              <a:t>EXPLAIN</a:t>
            </a:r>
            <a:r>
              <a:rPr lang="es-419" sz="1200">
                <a:solidFill>
                  <a:schemeClr val="dk1"/>
                </a:solidFill>
                <a:latin typeface="Share Tech Mono"/>
                <a:ea typeface="Share Tech Mono"/>
                <a:cs typeface="Share Tech Mono"/>
                <a:sym typeface="Share Tech Mono"/>
              </a:rPr>
              <a:t>, podemos identificar oportunidades para optimizar el acceso a los datos. Esto puede ser a través de la creación de más índices o ajustando la consulta para que utilice los índices existentes de forma más efectiva. Además, es vital seguir buenas prácticas, como el uso de </a:t>
            </a:r>
            <a:r>
              <a:rPr lang="es-419" sz="1200">
                <a:solidFill>
                  <a:schemeClr val="accent1"/>
                </a:solidFill>
                <a:latin typeface="Share Tech Mono"/>
                <a:ea typeface="Share Tech Mono"/>
                <a:cs typeface="Share Tech Mono"/>
                <a:sym typeface="Share Tech Mono"/>
              </a:rPr>
              <a:t>JOIN</a:t>
            </a:r>
            <a:r>
              <a:rPr lang="es-419" sz="1200">
                <a:solidFill>
                  <a:schemeClr val="dk1"/>
                </a:solidFill>
                <a:latin typeface="Share Tech Mono"/>
                <a:ea typeface="Share Tech Mono"/>
                <a:cs typeface="Share Tech Mono"/>
                <a:sym typeface="Share Tech Mono"/>
              </a:rPr>
              <a:t> explícito, para mantener nuestro código claro y fácil de mantener.</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En pocas palabras, si combinamos el análisis detallado de </a:t>
            </a:r>
            <a:r>
              <a:rPr lang="es-419" sz="1200">
                <a:solidFill>
                  <a:schemeClr val="lt2"/>
                </a:solidFill>
                <a:latin typeface="Share Tech Mono"/>
                <a:ea typeface="Share Tech Mono"/>
                <a:cs typeface="Share Tech Mono"/>
                <a:sym typeface="Share Tech Mono"/>
              </a:rPr>
              <a:t>EXPLAIN</a:t>
            </a:r>
            <a:r>
              <a:rPr lang="es-419" sz="1200">
                <a:solidFill>
                  <a:schemeClr val="dk1"/>
                </a:solidFill>
                <a:latin typeface="Share Tech Mono"/>
                <a:ea typeface="Share Tech Mono"/>
                <a:cs typeface="Share Tech Mono"/>
                <a:sym typeface="Share Tech Mono"/>
              </a:rPr>
              <a:t>, la creación de índices estratégicos y el seguimiento de buenas prácticas de codificación, podemos optimizar nuestras consultas SQL para conseguir un rendimiento estupendo y un código más limpio y fácil de mantener. Esto no solo mejora la eficiencia de las operaciones de la base de datos, sino que también facilita el desarrollo y la evolución continua del sistema en el futuro.</a:t>
            </a:r>
            <a:endParaRPr sz="900">
              <a:solidFill>
                <a:schemeClr val="dk1"/>
              </a:solidFill>
              <a:latin typeface="Share Tech Mono"/>
              <a:ea typeface="Share Tech Mono"/>
              <a:cs typeface="Share Tech Mono"/>
              <a:sym typeface="Share Tech Mono"/>
            </a:endParaRPr>
          </a:p>
        </p:txBody>
      </p:sp>
      <p:sp>
        <p:nvSpPr>
          <p:cNvPr id="1119" name="Google Shape;1119;p93"/>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endParaRPr>
              <a:solidFill>
                <a:schemeClr val="dk1"/>
              </a:solidFill>
            </a:endParaRPr>
          </a:p>
        </p:txBody>
      </p:sp>
      <p:sp>
        <p:nvSpPr>
          <p:cNvPr id="1120" name="Google Shape;1120;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4"/>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endParaRPr>
              <a:solidFill>
                <a:schemeClr val="dk1"/>
              </a:solidFill>
            </a:endParaRPr>
          </a:p>
        </p:txBody>
      </p:sp>
      <p:sp>
        <p:nvSpPr>
          <p:cNvPr id="1126" name="Google Shape;1126;p94"/>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Quiñones Hernández Luis: </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En el mundo de las bases de datos relacionales, saber cómo afinar las consultas SQL con índices es un arte que todo experto debería dominar. Este proyecto ha sido una prueba de ello, revelando que con un poco de conocimiento y la aplicación correcta de índices, se pueden alcanzar niveles impresionantes de eficiencia y velocidad, esenciales para manejar grandes cantidades de datos con destreza.</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Nuestra sugerencia es seguir descubriendo y aplicando nuevas estrategias de optimización, sin dejar de lado la revisión constante del rendimiento de las consultas. Es vital ajustar los índices cuando sea necesario para asegurar que nuestra base de datos se mantenga rápida y eficaz. Adoptar estas prácticas no solo potencia el rendimiento actual, sino que también asegura un futuro donde nuestra información se maneje de manera inteligente y sostenible</a:t>
            </a:r>
            <a:endParaRPr sz="1200">
              <a:solidFill>
                <a:schemeClr val="dk1"/>
              </a:solidFill>
              <a:latin typeface="Share Tech Mono"/>
              <a:ea typeface="Share Tech Mono"/>
              <a:cs typeface="Share Tech Mono"/>
              <a:sym typeface="Share Tech Mono"/>
            </a:endParaRPr>
          </a:p>
        </p:txBody>
      </p:sp>
      <p:sp>
        <p:nvSpPr>
          <p:cNvPr id="1127" name="Google Shape;1127;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5"/>
          <p:cNvSpPr txBox="1"/>
          <p:nvPr>
            <p:ph type="title"/>
          </p:nvPr>
        </p:nvSpPr>
        <p:spPr>
          <a:xfrm>
            <a:off x="424750" y="58185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REFERENCIAS</a:t>
            </a:r>
            <a:endParaRPr sz="4100"/>
          </a:p>
        </p:txBody>
      </p:sp>
      <p:sp>
        <p:nvSpPr>
          <p:cNvPr id="1133" name="Google Shape;1133;p95"/>
          <p:cNvSpPr txBox="1"/>
          <p:nvPr/>
        </p:nvSpPr>
        <p:spPr>
          <a:xfrm>
            <a:off x="607400" y="1395725"/>
            <a:ext cx="752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[1] GeeksforGeeks. (2023, March 14). EXPLAIN in SQL. GeeksforGeeks. https://www.geeksforgeeks.org/explain-in-sql/</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1134" name="Google Shape;1134;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8"/>
          <p:cNvSpPr txBox="1"/>
          <p:nvPr/>
        </p:nvSpPr>
        <p:spPr>
          <a:xfrm>
            <a:off x="2129550" y="4989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lt2"/>
                </a:solidFill>
                <a:latin typeface="Share Tech Mono"/>
                <a:ea typeface="Share Tech Mono"/>
                <a:cs typeface="Share Tech Mono"/>
                <a:sym typeface="Share Tech Mono"/>
              </a:rPr>
              <a:t>INTRODUCCIÓN</a:t>
            </a:r>
            <a:r>
              <a:rPr lang="es-419" sz="4100">
                <a:solidFill>
                  <a:schemeClr val="lt2"/>
                </a:solidFill>
                <a:latin typeface="Share Tech Mono"/>
                <a:ea typeface="Share Tech Mono"/>
                <a:cs typeface="Share Tech Mono"/>
                <a:sym typeface="Share Tech Mono"/>
              </a:rPr>
              <a:t>:</a:t>
            </a:r>
            <a:endParaRPr>
              <a:solidFill>
                <a:schemeClr val="lt2"/>
              </a:solidFill>
            </a:endParaRPr>
          </a:p>
        </p:txBody>
      </p:sp>
      <p:sp>
        <p:nvSpPr>
          <p:cNvPr id="357" name="Google Shape;357;p28"/>
          <p:cNvSpPr txBox="1"/>
          <p:nvPr/>
        </p:nvSpPr>
        <p:spPr>
          <a:xfrm>
            <a:off x="662700" y="1241350"/>
            <a:ext cx="7818600" cy="3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Decisión de Usar una Base de Datos Relacional: Para abordar estos desafíos, se decidió implementar una base de datos relacional para gestionar eficientemente los datos de Pokémon</a:t>
            </a:r>
            <a:r>
              <a:rPr lang="es-419" sz="900">
                <a:solidFill>
                  <a:schemeClr val="dk1"/>
                </a:solidFill>
                <a:latin typeface="Share Tech Mono"/>
                <a:ea typeface="Share Tech Mono"/>
                <a:cs typeface="Share Tech Mono"/>
                <a:sym typeface="Share Tech Mono"/>
              </a:rPr>
              <a:t>[1]</a:t>
            </a:r>
            <a:r>
              <a:rPr lang="es-419" sz="1200">
                <a:solidFill>
                  <a:schemeClr val="dk1"/>
                </a:solidFill>
                <a:latin typeface="Share Tech Mono"/>
                <a:ea typeface="Share Tech Mono"/>
                <a:cs typeface="Share Tech Mono"/>
                <a:sym typeface="Share Tech Mono"/>
              </a:rPr>
              <a:t>. Las bases de datos relacionales ofrecen ventajas clave:</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dk1"/>
                </a:solidFill>
                <a:latin typeface="Share Tech Mono"/>
                <a:ea typeface="Share Tech Mono"/>
                <a:cs typeface="Share Tech Mono"/>
                <a:sym typeface="Share Tech Mono"/>
              </a:rPr>
              <a:t>Estructura y Organización:</a:t>
            </a:r>
            <a:r>
              <a:rPr lang="es-419" sz="1200">
                <a:solidFill>
                  <a:schemeClr val="dk1"/>
                </a:solidFill>
                <a:latin typeface="Share Tech Mono"/>
                <a:ea typeface="Share Tech Mono"/>
                <a:cs typeface="Share Tech Mono"/>
                <a:sym typeface="Share Tech Mono"/>
              </a:rPr>
              <a:t> Las tablas relacionales permiten organizar datos de manera estructurada, facilitando la gestión y el acceso eficiente a la información. Por ejemplo, separar datos de Pokémon, sus tipos y habilidades en tablas distintas permite una organización clara y lógica.</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dk1"/>
                </a:solidFill>
                <a:latin typeface="Share Tech Mono"/>
                <a:ea typeface="Share Tech Mono"/>
                <a:cs typeface="Share Tech Mono"/>
                <a:sym typeface="Share Tech Mono"/>
              </a:rPr>
              <a:t>Consultas SQL Potentes:</a:t>
            </a:r>
            <a:r>
              <a:rPr lang="es-419" sz="1200">
                <a:solidFill>
                  <a:schemeClr val="dk1"/>
                </a:solidFill>
                <a:latin typeface="Share Tech Mono"/>
                <a:ea typeface="Share Tech Mono"/>
                <a:cs typeface="Share Tech Mono"/>
                <a:sym typeface="Share Tech Mono"/>
              </a:rPr>
              <a:t> El lenguaje SQL permite realizar consultas complejas y precisas, uniendo datos de múltiples tablas y filtrando grandes volúmenes de información de manera eficiente. Esto es esencial para satisfacer las necesidades de los entrenadores y académicos que requieren información detallada y específica.</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b="1" lang="es-419" sz="1200">
                <a:solidFill>
                  <a:schemeClr val="dk1"/>
                </a:solidFill>
                <a:latin typeface="Share Tech Mono"/>
                <a:ea typeface="Share Tech Mono"/>
                <a:cs typeface="Share Tech Mono"/>
                <a:sym typeface="Share Tech Mono"/>
              </a:rPr>
              <a:t>Optimización Mediante Índices:</a:t>
            </a:r>
            <a:r>
              <a:rPr lang="es-419" sz="1200">
                <a:solidFill>
                  <a:schemeClr val="dk1"/>
                </a:solidFill>
                <a:latin typeface="Share Tech Mono"/>
                <a:ea typeface="Share Tech Mono"/>
                <a:cs typeface="Share Tech Mono"/>
                <a:sym typeface="Share Tech Mono"/>
              </a:rPr>
              <a:t> La creación de índices en columnas clave mejora significativamente el rendimiento de las consultas. Los índices permiten acceder rápidamente a los datos necesarios sin necesidad de escanear tablas completas, lo cual es crucial para mantener tiempos de respuesta rápidos a medida que la base de datos crece.</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358" name="Google Shape;358;p28"/>
          <p:cNvSpPr txBox="1"/>
          <p:nvPr/>
        </p:nvSpPr>
        <p:spPr>
          <a:xfrm>
            <a:off x="428475" y="4688850"/>
            <a:ext cx="453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solidFill>
                  <a:schemeClr val="dk1"/>
                </a:solidFill>
              </a:rPr>
              <a:t>[1]https://gitlab.com/brianr852/Pokemon-Database</a:t>
            </a:r>
            <a:endParaRPr sz="1000">
              <a:solidFill>
                <a:schemeClr val="dk1"/>
              </a:solidFill>
            </a:endParaRPr>
          </a:p>
        </p:txBody>
      </p:sp>
      <p:sp>
        <p:nvSpPr>
          <p:cNvPr id="359" name="Google Shape;35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9"/>
          <p:cNvSpPr txBox="1"/>
          <p:nvPr/>
        </p:nvSpPr>
        <p:spPr>
          <a:xfrm>
            <a:off x="2931125" y="168450"/>
            <a:ext cx="49077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419" sz="1600">
                <a:solidFill>
                  <a:schemeClr val="dk1"/>
                </a:solidFill>
                <a:latin typeface="Share Tech Mono"/>
                <a:ea typeface="Share Tech Mono"/>
                <a:cs typeface="Share Tech Mono"/>
                <a:sym typeface="Share Tech Mono"/>
              </a:rPr>
              <a:t>Diagrama Entidad Relación (UML)</a:t>
            </a:r>
            <a:endParaRPr b="1" i="1" sz="1600">
              <a:solidFill>
                <a:schemeClr val="dk1"/>
              </a:solidFill>
              <a:latin typeface="Share Tech Mono"/>
              <a:ea typeface="Share Tech Mono"/>
              <a:cs typeface="Share Tech Mono"/>
              <a:sym typeface="Share Tech Mono"/>
            </a:endParaRPr>
          </a:p>
        </p:txBody>
      </p:sp>
      <p:pic>
        <p:nvPicPr>
          <p:cNvPr id="365" name="Google Shape;365;p29"/>
          <p:cNvPicPr preferRelativeResize="0"/>
          <p:nvPr/>
        </p:nvPicPr>
        <p:blipFill>
          <a:blip r:embed="rId3">
            <a:alphaModFix/>
          </a:blip>
          <a:stretch>
            <a:fillRect/>
          </a:stretch>
        </p:blipFill>
        <p:spPr>
          <a:xfrm>
            <a:off x="2538600" y="595050"/>
            <a:ext cx="4066799" cy="4322176"/>
          </a:xfrm>
          <a:prstGeom prst="rect">
            <a:avLst/>
          </a:prstGeom>
          <a:noFill/>
          <a:ln>
            <a:noFill/>
          </a:ln>
        </p:spPr>
      </p:pic>
      <p:sp>
        <p:nvSpPr>
          <p:cNvPr id="366" name="Google Shape;36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Technologies Consulting by Slidesgo">
  <a:themeElements>
    <a:clrScheme name="Simple Light">
      <a:dk1>
        <a:srgbClr val="FFFFFF"/>
      </a:dk1>
      <a:lt1>
        <a:srgbClr val="2F3B42"/>
      </a:lt1>
      <a:dk2>
        <a:srgbClr val="CE90F7"/>
      </a:dk2>
      <a:lt2>
        <a:srgbClr val="00FFFF"/>
      </a:lt2>
      <a:accent1>
        <a:srgbClr val="FD7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